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9" r:id="rId4"/>
    <p:sldId id="260" r:id="rId5"/>
  </p:sldIdLst>
  <p:sldSz cx="3060700" cy="5040313"/>
  <p:notesSz cx="6797675" cy="9928225"/>
  <p:defaultTextStyle>
    <a:defPPr>
      <a:defRPr lang="ru-RU"/>
    </a:defPPr>
    <a:lvl1pPr marL="0" algn="l" defTabSz="645932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1pPr>
    <a:lvl2pPr marL="322966" algn="l" defTabSz="645932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2pPr>
    <a:lvl3pPr marL="645932" algn="l" defTabSz="645932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3pPr>
    <a:lvl4pPr marL="968898" algn="l" defTabSz="645932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4pPr>
    <a:lvl5pPr marL="1291864" algn="l" defTabSz="645932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5pPr>
    <a:lvl6pPr marL="1614830" algn="l" defTabSz="645932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6pPr>
    <a:lvl7pPr marL="1937796" algn="l" defTabSz="645932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7pPr>
    <a:lvl8pPr marL="2260763" algn="l" defTabSz="645932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8pPr>
    <a:lvl9pPr marL="2583729" algn="l" defTabSz="645932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8"/>
    <p:restoredTop sz="95161"/>
  </p:normalViewPr>
  <p:slideViewPr>
    <p:cSldViewPr snapToGrid="0" snapToObjects="1">
      <p:cViewPr>
        <p:scale>
          <a:sx n="170" d="100"/>
          <a:sy n="170" d="100"/>
        </p:scale>
        <p:origin x="-2994" y="-72"/>
      </p:cViewPr>
      <p:guideLst>
        <p:guide orient="horz" pos="1587"/>
        <p:guide pos="9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553" y="824885"/>
            <a:ext cx="2601595" cy="1754776"/>
          </a:xfrm>
        </p:spPr>
        <p:txBody>
          <a:bodyPr anchor="b"/>
          <a:lstStyle>
            <a:lvl1pPr algn="ctr">
              <a:defRPr sz="200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588" y="2647331"/>
            <a:ext cx="2295525" cy="1216909"/>
          </a:xfrm>
        </p:spPr>
        <p:txBody>
          <a:bodyPr/>
          <a:lstStyle>
            <a:lvl1pPr marL="0" indent="0" algn="ctr">
              <a:buNone/>
              <a:defRPr sz="803"/>
            </a:lvl1pPr>
            <a:lvl2pPr marL="153025" indent="0" algn="ctr">
              <a:buNone/>
              <a:defRPr sz="669"/>
            </a:lvl2pPr>
            <a:lvl3pPr marL="306050" indent="0" algn="ctr">
              <a:buNone/>
              <a:defRPr sz="602"/>
            </a:lvl3pPr>
            <a:lvl4pPr marL="459075" indent="0" algn="ctr">
              <a:buNone/>
              <a:defRPr sz="536"/>
            </a:lvl4pPr>
            <a:lvl5pPr marL="612099" indent="0" algn="ctr">
              <a:buNone/>
              <a:defRPr sz="536"/>
            </a:lvl5pPr>
            <a:lvl6pPr marL="765124" indent="0" algn="ctr">
              <a:buNone/>
              <a:defRPr sz="536"/>
            </a:lvl6pPr>
            <a:lvl7pPr marL="918149" indent="0" algn="ctr">
              <a:buNone/>
              <a:defRPr sz="536"/>
            </a:lvl7pPr>
            <a:lvl8pPr marL="1071174" indent="0" algn="ctr">
              <a:buNone/>
              <a:defRPr sz="536"/>
            </a:lvl8pPr>
            <a:lvl9pPr marL="1224199" indent="0" algn="ctr">
              <a:buNone/>
              <a:defRPr sz="53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920D-3213-F449-851F-E2585799F1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9AA0-AF4F-5041-9441-3D1F579B3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87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920D-3213-F449-851F-E2585799F1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9AA0-AF4F-5041-9441-3D1F579B3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640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0314" y="268350"/>
            <a:ext cx="659963" cy="427143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423" y="268350"/>
            <a:ext cx="1941632" cy="4271432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920D-3213-F449-851F-E2585799F1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9AA0-AF4F-5041-9441-3D1F579B3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3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920D-3213-F449-851F-E2585799F1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9AA0-AF4F-5041-9441-3D1F579B3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48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29" y="1256579"/>
            <a:ext cx="2639854" cy="2096630"/>
          </a:xfrm>
        </p:spPr>
        <p:txBody>
          <a:bodyPr anchor="b"/>
          <a:lstStyle>
            <a:lvl1pPr>
              <a:defRPr sz="200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829" y="3373044"/>
            <a:ext cx="2639854" cy="1102568"/>
          </a:xfrm>
        </p:spPr>
        <p:txBody>
          <a:bodyPr/>
          <a:lstStyle>
            <a:lvl1pPr marL="0" indent="0">
              <a:buNone/>
              <a:defRPr sz="803">
                <a:solidFill>
                  <a:schemeClr val="tx1"/>
                </a:solidFill>
              </a:defRPr>
            </a:lvl1pPr>
            <a:lvl2pPr marL="153025" indent="0">
              <a:buNone/>
              <a:defRPr sz="669">
                <a:solidFill>
                  <a:schemeClr val="tx1">
                    <a:tint val="75000"/>
                  </a:schemeClr>
                </a:solidFill>
              </a:defRPr>
            </a:lvl2pPr>
            <a:lvl3pPr marL="306050" indent="0">
              <a:buNone/>
              <a:defRPr sz="602">
                <a:solidFill>
                  <a:schemeClr val="tx1">
                    <a:tint val="75000"/>
                  </a:schemeClr>
                </a:solidFill>
              </a:defRPr>
            </a:lvl3pPr>
            <a:lvl4pPr marL="459075" indent="0">
              <a:buNone/>
              <a:defRPr sz="536">
                <a:solidFill>
                  <a:schemeClr val="tx1">
                    <a:tint val="75000"/>
                  </a:schemeClr>
                </a:solidFill>
              </a:defRPr>
            </a:lvl4pPr>
            <a:lvl5pPr marL="612099" indent="0">
              <a:buNone/>
              <a:defRPr sz="536">
                <a:solidFill>
                  <a:schemeClr val="tx1">
                    <a:tint val="75000"/>
                  </a:schemeClr>
                </a:solidFill>
              </a:defRPr>
            </a:lvl5pPr>
            <a:lvl6pPr marL="765124" indent="0">
              <a:buNone/>
              <a:defRPr sz="536">
                <a:solidFill>
                  <a:schemeClr val="tx1">
                    <a:tint val="75000"/>
                  </a:schemeClr>
                </a:solidFill>
              </a:defRPr>
            </a:lvl6pPr>
            <a:lvl7pPr marL="918149" indent="0">
              <a:buNone/>
              <a:defRPr sz="536">
                <a:solidFill>
                  <a:schemeClr val="tx1">
                    <a:tint val="75000"/>
                  </a:schemeClr>
                </a:solidFill>
              </a:defRPr>
            </a:lvl7pPr>
            <a:lvl8pPr marL="1071174" indent="0">
              <a:buNone/>
              <a:defRPr sz="536">
                <a:solidFill>
                  <a:schemeClr val="tx1">
                    <a:tint val="75000"/>
                  </a:schemeClr>
                </a:solidFill>
              </a:defRPr>
            </a:lvl8pPr>
            <a:lvl9pPr marL="1224199" indent="0">
              <a:buNone/>
              <a:defRPr sz="5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920D-3213-F449-851F-E2585799F1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9AA0-AF4F-5041-9441-3D1F579B3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546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423" y="1341750"/>
            <a:ext cx="1300798" cy="3198032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9479" y="1341750"/>
            <a:ext cx="1300798" cy="3198032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920D-3213-F449-851F-E2585799F1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9AA0-AF4F-5041-9441-3D1F579B3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414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22" y="268351"/>
            <a:ext cx="2639854" cy="97422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822" y="1235577"/>
            <a:ext cx="1294819" cy="605537"/>
          </a:xfrm>
        </p:spPr>
        <p:txBody>
          <a:bodyPr anchor="b"/>
          <a:lstStyle>
            <a:lvl1pPr marL="0" indent="0">
              <a:buNone/>
              <a:defRPr sz="803" b="1"/>
            </a:lvl1pPr>
            <a:lvl2pPr marL="153025" indent="0">
              <a:buNone/>
              <a:defRPr sz="669" b="1"/>
            </a:lvl2pPr>
            <a:lvl3pPr marL="306050" indent="0">
              <a:buNone/>
              <a:defRPr sz="602" b="1"/>
            </a:lvl3pPr>
            <a:lvl4pPr marL="459075" indent="0">
              <a:buNone/>
              <a:defRPr sz="536" b="1"/>
            </a:lvl4pPr>
            <a:lvl5pPr marL="612099" indent="0">
              <a:buNone/>
              <a:defRPr sz="536" b="1"/>
            </a:lvl5pPr>
            <a:lvl6pPr marL="765124" indent="0">
              <a:buNone/>
              <a:defRPr sz="536" b="1"/>
            </a:lvl6pPr>
            <a:lvl7pPr marL="918149" indent="0">
              <a:buNone/>
              <a:defRPr sz="536" b="1"/>
            </a:lvl7pPr>
            <a:lvl8pPr marL="1071174" indent="0">
              <a:buNone/>
              <a:defRPr sz="536" b="1"/>
            </a:lvl8pPr>
            <a:lvl9pPr marL="1224199" indent="0">
              <a:buNone/>
              <a:defRPr sz="53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822" y="1841114"/>
            <a:ext cx="1294819" cy="2708002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49480" y="1235577"/>
            <a:ext cx="1301196" cy="605537"/>
          </a:xfrm>
        </p:spPr>
        <p:txBody>
          <a:bodyPr anchor="b"/>
          <a:lstStyle>
            <a:lvl1pPr marL="0" indent="0">
              <a:buNone/>
              <a:defRPr sz="803" b="1"/>
            </a:lvl1pPr>
            <a:lvl2pPr marL="153025" indent="0">
              <a:buNone/>
              <a:defRPr sz="669" b="1"/>
            </a:lvl2pPr>
            <a:lvl3pPr marL="306050" indent="0">
              <a:buNone/>
              <a:defRPr sz="602" b="1"/>
            </a:lvl3pPr>
            <a:lvl4pPr marL="459075" indent="0">
              <a:buNone/>
              <a:defRPr sz="536" b="1"/>
            </a:lvl4pPr>
            <a:lvl5pPr marL="612099" indent="0">
              <a:buNone/>
              <a:defRPr sz="536" b="1"/>
            </a:lvl5pPr>
            <a:lvl6pPr marL="765124" indent="0">
              <a:buNone/>
              <a:defRPr sz="536" b="1"/>
            </a:lvl6pPr>
            <a:lvl7pPr marL="918149" indent="0">
              <a:buNone/>
              <a:defRPr sz="536" b="1"/>
            </a:lvl7pPr>
            <a:lvl8pPr marL="1071174" indent="0">
              <a:buNone/>
              <a:defRPr sz="536" b="1"/>
            </a:lvl8pPr>
            <a:lvl9pPr marL="1224199" indent="0">
              <a:buNone/>
              <a:defRPr sz="53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49480" y="1841114"/>
            <a:ext cx="1301196" cy="2708002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920D-3213-F449-851F-E2585799F1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9AA0-AF4F-5041-9441-3D1F579B3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03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920D-3213-F449-851F-E2585799F1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9AA0-AF4F-5041-9441-3D1F579B3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55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920D-3213-F449-851F-E2585799F1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9AA0-AF4F-5041-9441-3D1F579B3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55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22" y="336021"/>
            <a:ext cx="987155" cy="1176073"/>
          </a:xfrm>
        </p:spPr>
        <p:txBody>
          <a:bodyPr anchor="b"/>
          <a:lstStyle>
            <a:lvl1pPr>
              <a:defRPr sz="107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196" y="725713"/>
            <a:ext cx="1549479" cy="3581889"/>
          </a:xfrm>
        </p:spPr>
        <p:txBody>
          <a:bodyPr/>
          <a:lstStyle>
            <a:lvl1pPr>
              <a:defRPr sz="1071"/>
            </a:lvl1pPr>
            <a:lvl2pPr>
              <a:defRPr sz="937"/>
            </a:lvl2pPr>
            <a:lvl3pPr>
              <a:defRPr sz="803"/>
            </a:lvl3pPr>
            <a:lvl4pPr>
              <a:defRPr sz="669"/>
            </a:lvl4pPr>
            <a:lvl5pPr>
              <a:defRPr sz="669"/>
            </a:lvl5pPr>
            <a:lvl6pPr>
              <a:defRPr sz="669"/>
            </a:lvl6pPr>
            <a:lvl7pPr>
              <a:defRPr sz="669"/>
            </a:lvl7pPr>
            <a:lvl8pPr>
              <a:defRPr sz="669"/>
            </a:lvl8pPr>
            <a:lvl9pPr>
              <a:defRPr sz="669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822" y="1512094"/>
            <a:ext cx="987155" cy="2801341"/>
          </a:xfrm>
        </p:spPr>
        <p:txBody>
          <a:bodyPr/>
          <a:lstStyle>
            <a:lvl1pPr marL="0" indent="0">
              <a:buNone/>
              <a:defRPr sz="536"/>
            </a:lvl1pPr>
            <a:lvl2pPr marL="153025" indent="0">
              <a:buNone/>
              <a:defRPr sz="469"/>
            </a:lvl2pPr>
            <a:lvl3pPr marL="306050" indent="0">
              <a:buNone/>
              <a:defRPr sz="402"/>
            </a:lvl3pPr>
            <a:lvl4pPr marL="459075" indent="0">
              <a:buNone/>
              <a:defRPr sz="335"/>
            </a:lvl4pPr>
            <a:lvl5pPr marL="612099" indent="0">
              <a:buNone/>
              <a:defRPr sz="335"/>
            </a:lvl5pPr>
            <a:lvl6pPr marL="765124" indent="0">
              <a:buNone/>
              <a:defRPr sz="335"/>
            </a:lvl6pPr>
            <a:lvl7pPr marL="918149" indent="0">
              <a:buNone/>
              <a:defRPr sz="335"/>
            </a:lvl7pPr>
            <a:lvl8pPr marL="1071174" indent="0">
              <a:buNone/>
              <a:defRPr sz="335"/>
            </a:lvl8pPr>
            <a:lvl9pPr marL="1224199" indent="0">
              <a:buNone/>
              <a:defRPr sz="335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920D-3213-F449-851F-E2585799F1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9AA0-AF4F-5041-9441-3D1F579B3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58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22" y="336021"/>
            <a:ext cx="987155" cy="1176073"/>
          </a:xfrm>
        </p:spPr>
        <p:txBody>
          <a:bodyPr anchor="b"/>
          <a:lstStyle>
            <a:lvl1pPr>
              <a:defRPr sz="107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01196" y="725713"/>
            <a:ext cx="1549479" cy="3581889"/>
          </a:xfrm>
        </p:spPr>
        <p:txBody>
          <a:bodyPr anchor="t"/>
          <a:lstStyle>
            <a:lvl1pPr marL="0" indent="0">
              <a:buNone/>
              <a:defRPr sz="1071"/>
            </a:lvl1pPr>
            <a:lvl2pPr marL="153025" indent="0">
              <a:buNone/>
              <a:defRPr sz="937"/>
            </a:lvl2pPr>
            <a:lvl3pPr marL="306050" indent="0">
              <a:buNone/>
              <a:defRPr sz="803"/>
            </a:lvl3pPr>
            <a:lvl4pPr marL="459075" indent="0">
              <a:buNone/>
              <a:defRPr sz="669"/>
            </a:lvl4pPr>
            <a:lvl5pPr marL="612099" indent="0">
              <a:buNone/>
              <a:defRPr sz="669"/>
            </a:lvl5pPr>
            <a:lvl6pPr marL="765124" indent="0">
              <a:buNone/>
              <a:defRPr sz="669"/>
            </a:lvl6pPr>
            <a:lvl7pPr marL="918149" indent="0">
              <a:buNone/>
              <a:defRPr sz="669"/>
            </a:lvl7pPr>
            <a:lvl8pPr marL="1071174" indent="0">
              <a:buNone/>
              <a:defRPr sz="669"/>
            </a:lvl8pPr>
            <a:lvl9pPr marL="1224199" indent="0">
              <a:buNone/>
              <a:defRPr sz="66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822" y="1512094"/>
            <a:ext cx="987155" cy="2801341"/>
          </a:xfrm>
        </p:spPr>
        <p:txBody>
          <a:bodyPr/>
          <a:lstStyle>
            <a:lvl1pPr marL="0" indent="0">
              <a:buNone/>
              <a:defRPr sz="536"/>
            </a:lvl1pPr>
            <a:lvl2pPr marL="153025" indent="0">
              <a:buNone/>
              <a:defRPr sz="469"/>
            </a:lvl2pPr>
            <a:lvl3pPr marL="306050" indent="0">
              <a:buNone/>
              <a:defRPr sz="402"/>
            </a:lvl3pPr>
            <a:lvl4pPr marL="459075" indent="0">
              <a:buNone/>
              <a:defRPr sz="335"/>
            </a:lvl4pPr>
            <a:lvl5pPr marL="612099" indent="0">
              <a:buNone/>
              <a:defRPr sz="335"/>
            </a:lvl5pPr>
            <a:lvl6pPr marL="765124" indent="0">
              <a:buNone/>
              <a:defRPr sz="335"/>
            </a:lvl6pPr>
            <a:lvl7pPr marL="918149" indent="0">
              <a:buNone/>
              <a:defRPr sz="335"/>
            </a:lvl7pPr>
            <a:lvl8pPr marL="1071174" indent="0">
              <a:buNone/>
              <a:defRPr sz="335"/>
            </a:lvl8pPr>
            <a:lvl9pPr marL="1224199" indent="0">
              <a:buNone/>
              <a:defRPr sz="335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920D-3213-F449-851F-E2585799F1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9AA0-AF4F-5041-9441-3D1F579B3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67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423" y="268351"/>
            <a:ext cx="2639854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3" y="1341750"/>
            <a:ext cx="2639854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0423" y="4671625"/>
            <a:ext cx="688658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4920D-3213-F449-851F-E2585799F1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3857" y="4671625"/>
            <a:ext cx="1032986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1619" y="4671625"/>
            <a:ext cx="688658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E9AA0-AF4F-5041-9441-3D1F579B3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23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06050" rtl="0" eaLnBrk="1" latinLnBrk="0" hangingPunct="1">
        <a:lnSpc>
          <a:spcPct val="90000"/>
        </a:lnSpc>
        <a:spcBef>
          <a:spcPct val="0"/>
        </a:spcBef>
        <a:buNone/>
        <a:defRPr sz="14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6512" indent="-76512" algn="l" defTabSz="306050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1pPr>
      <a:lvl2pPr marL="229537" indent="-76512" algn="l" defTabSz="306050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803" kern="1200">
          <a:solidFill>
            <a:schemeClr val="tx1"/>
          </a:solidFill>
          <a:latin typeface="+mn-lt"/>
          <a:ea typeface="+mn-ea"/>
          <a:cs typeface="+mn-cs"/>
        </a:defRPr>
      </a:lvl2pPr>
      <a:lvl3pPr marL="382562" indent="-76512" algn="l" defTabSz="306050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669" kern="1200">
          <a:solidFill>
            <a:schemeClr val="tx1"/>
          </a:solidFill>
          <a:latin typeface="+mn-lt"/>
          <a:ea typeface="+mn-ea"/>
          <a:cs typeface="+mn-cs"/>
        </a:defRPr>
      </a:lvl3pPr>
      <a:lvl4pPr marL="535587" indent="-76512" algn="l" defTabSz="306050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602" kern="1200">
          <a:solidFill>
            <a:schemeClr val="tx1"/>
          </a:solidFill>
          <a:latin typeface="+mn-lt"/>
          <a:ea typeface="+mn-ea"/>
          <a:cs typeface="+mn-cs"/>
        </a:defRPr>
      </a:lvl4pPr>
      <a:lvl5pPr marL="688612" indent="-76512" algn="l" defTabSz="306050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602" kern="1200">
          <a:solidFill>
            <a:schemeClr val="tx1"/>
          </a:solidFill>
          <a:latin typeface="+mn-lt"/>
          <a:ea typeface="+mn-ea"/>
          <a:cs typeface="+mn-cs"/>
        </a:defRPr>
      </a:lvl5pPr>
      <a:lvl6pPr marL="841637" indent="-76512" algn="l" defTabSz="306050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602" kern="1200">
          <a:solidFill>
            <a:schemeClr val="tx1"/>
          </a:solidFill>
          <a:latin typeface="+mn-lt"/>
          <a:ea typeface="+mn-ea"/>
          <a:cs typeface="+mn-cs"/>
        </a:defRPr>
      </a:lvl6pPr>
      <a:lvl7pPr marL="994661" indent="-76512" algn="l" defTabSz="306050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602" kern="1200">
          <a:solidFill>
            <a:schemeClr val="tx1"/>
          </a:solidFill>
          <a:latin typeface="+mn-lt"/>
          <a:ea typeface="+mn-ea"/>
          <a:cs typeface="+mn-cs"/>
        </a:defRPr>
      </a:lvl7pPr>
      <a:lvl8pPr marL="1147686" indent="-76512" algn="l" defTabSz="306050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602" kern="1200">
          <a:solidFill>
            <a:schemeClr val="tx1"/>
          </a:solidFill>
          <a:latin typeface="+mn-lt"/>
          <a:ea typeface="+mn-ea"/>
          <a:cs typeface="+mn-cs"/>
        </a:defRPr>
      </a:lvl8pPr>
      <a:lvl9pPr marL="1300711" indent="-76512" algn="l" defTabSz="306050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6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6050" rtl="0" eaLnBrk="1" latinLnBrk="0" hangingPunct="1">
        <a:defRPr sz="602" kern="1200">
          <a:solidFill>
            <a:schemeClr val="tx1"/>
          </a:solidFill>
          <a:latin typeface="+mn-lt"/>
          <a:ea typeface="+mn-ea"/>
          <a:cs typeface="+mn-cs"/>
        </a:defRPr>
      </a:lvl1pPr>
      <a:lvl2pPr marL="153025" algn="l" defTabSz="306050" rtl="0" eaLnBrk="1" latinLnBrk="0" hangingPunct="1">
        <a:defRPr sz="602" kern="1200">
          <a:solidFill>
            <a:schemeClr val="tx1"/>
          </a:solidFill>
          <a:latin typeface="+mn-lt"/>
          <a:ea typeface="+mn-ea"/>
          <a:cs typeface="+mn-cs"/>
        </a:defRPr>
      </a:lvl2pPr>
      <a:lvl3pPr marL="306050" algn="l" defTabSz="306050" rtl="0" eaLnBrk="1" latinLnBrk="0" hangingPunct="1">
        <a:defRPr sz="602" kern="1200">
          <a:solidFill>
            <a:schemeClr val="tx1"/>
          </a:solidFill>
          <a:latin typeface="+mn-lt"/>
          <a:ea typeface="+mn-ea"/>
          <a:cs typeface="+mn-cs"/>
        </a:defRPr>
      </a:lvl3pPr>
      <a:lvl4pPr marL="459075" algn="l" defTabSz="306050" rtl="0" eaLnBrk="1" latinLnBrk="0" hangingPunct="1">
        <a:defRPr sz="602" kern="1200">
          <a:solidFill>
            <a:schemeClr val="tx1"/>
          </a:solidFill>
          <a:latin typeface="+mn-lt"/>
          <a:ea typeface="+mn-ea"/>
          <a:cs typeface="+mn-cs"/>
        </a:defRPr>
      </a:lvl4pPr>
      <a:lvl5pPr marL="612099" algn="l" defTabSz="306050" rtl="0" eaLnBrk="1" latinLnBrk="0" hangingPunct="1">
        <a:defRPr sz="602" kern="1200">
          <a:solidFill>
            <a:schemeClr val="tx1"/>
          </a:solidFill>
          <a:latin typeface="+mn-lt"/>
          <a:ea typeface="+mn-ea"/>
          <a:cs typeface="+mn-cs"/>
        </a:defRPr>
      </a:lvl5pPr>
      <a:lvl6pPr marL="765124" algn="l" defTabSz="306050" rtl="0" eaLnBrk="1" latinLnBrk="0" hangingPunct="1">
        <a:defRPr sz="602" kern="1200">
          <a:solidFill>
            <a:schemeClr val="tx1"/>
          </a:solidFill>
          <a:latin typeface="+mn-lt"/>
          <a:ea typeface="+mn-ea"/>
          <a:cs typeface="+mn-cs"/>
        </a:defRPr>
      </a:lvl6pPr>
      <a:lvl7pPr marL="918149" algn="l" defTabSz="306050" rtl="0" eaLnBrk="1" latinLnBrk="0" hangingPunct="1">
        <a:defRPr sz="602" kern="1200">
          <a:solidFill>
            <a:schemeClr val="tx1"/>
          </a:solidFill>
          <a:latin typeface="+mn-lt"/>
          <a:ea typeface="+mn-ea"/>
          <a:cs typeface="+mn-cs"/>
        </a:defRPr>
      </a:lvl7pPr>
      <a:lvl8pPr marL="1071174" algn="l" defTabSz="306050" rtl="0" eaLnBrk="1" latinLnBrk="0" hangingPunct="1">
        <a:defRPr sz="602" kern="1200">
          <a:solidFill>
            <a:schemeClr val="tx1"/>
          </a:solidFill>
          <a:latin typeface="+mn-lt"/>
          <a:ea typeface="+mn-ea"/>
          <a:cs typeface="+mn-cs"/>
        </a:defRPr>
      </a:lvl8pPr>
      <a:lvl9pPr marL="1224199" algn="l" defTabSz="306050" rtl="0" eaLnBrk="1" latinLnBrk="0" hangingPunct="1">
        <a:defRPr sz="6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emf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6.jpe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73FB4B-0812-4045-8620-5F5733D98B73}"/>
              </a:ext>
            </a:extLst>
          </p:cNvPr>
          <p:cNvSpPr txBox="1"/>
          <p:nvPr/>
        </p:nvSpPr>
        <p:spPr>
          <a:xfrm>
            <a:off x="72301" y="751972"/>
            <a:ext cx="2748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Century Gothic" panose="020B0502020202020204" pitchFamily="34" charset="0"/>
              </a:rPr>
              <a:t>Объединенная двигателестроительная корпорация совместно с Государственной корпорацией «</a:t>
            </a:r>
            <a:r>
              <a:rPr lang="ru-RU" sz="1000" dirty="0" err="1">
                <a:latin typeface="Century Gothic" panose="020B0502020202020204" pitchFamily="34" charset="0"/>
              </a:rPr>
              <a:t>Ростех</a:t>
            </a:r>
            <a:r>
              <a:rPr lang="ru-RU" sz="1000" dirty="0">
                <a:latin typeface="Century Gothic" panose="020B0502020202020204" pitchFamily="34" charset="0"/>
              </a:rPr>
              <a:t>»</a:t>
            </a:r>
            <a:endParaRPr lang="ru-RU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19FDB67-F98B-374D-B865-75D8F3F14504}"/>
              </a:ext>
            </a:extLst>
          </p:cNvPr>
          <p:cNvSpPr txBox="1"/>
          <p:nvPr/>
        </p:nvSpPr>
        <p:spPr>
          <a:xfrm>
            <a:off x="1270388" y="2731342"/>
            <a:ext cx="168511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700" b="1" dirty="0">
                <a:latin typeface="Century Gothic" panose="020B0502020202020204" pitchFamily="34" charset="0"/>
              </a:rPr>
              <a:t>Особенности и преимущества обучения:</a:t>
            </a:r>
          </a:p>
          <a:p>
            <a:pPr marL="95250" indent="-952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650" dirty="0">
                <a:latin typeface="Century Gothic" panose="020B0502020202020204" pitchFamily="34" charset="0"/>
              </a:rPr>
              <a:t>Обучение </a:t>
            </a:r>
            <a:r>
              <a:rPr lang="ru-RU" sz="650" dirty="0" smtClean="0">
                <a:latin typeface="Century Gothic" panose="020B0502020202020204" pitchFamily="34" charset="0"/>
              </a:rPr>
              <a:t>и проживание в Кампусе за </a:t>
            </a:r>
            <a:r>
              <a:rPr lang="ru-RU" sz="650" dirty="0">
                <a:latin typeface="Century Gothic" panose="020B0502020202020204" pitchFamily="34" charset="0"/>
              </a:rPr>
              <a:t>счет </a:t>
            </a:r>
            <a:r>
              <a:rPr lang="ru-RU" sz="650" dirty="0" smtClean="0">
                <a:latin typeface="Century Gothic" panose="020B0502020202020204" pitchFamily="34" charset="0"/>
              </a:rPr>
              <a:t>Корпорации</a:t>
            </a:r>
          </a:p>
          <a:p>
            <a:pPr marL="95250" indent="-952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650" dirty="0" smtClean="0">
                <a:latin typeface="Century Gothic" panose="020B0502020202020204" pitchFamily="34" charset="0"/>
              </a:rPr>
              <a:t>Повышенная стипендия </a:t>
            </a:r>
            <a:r>
              <a:rPr lang="ru-RU" sz="650" dirty="0">
                <a:latin typeface="Century Gothic" panose="020B0502020202020204" pitchFamily="34" charset="0"/>
              </a:rPr>
              <a:t>от АО "ОДК</a:t>
            </a:r>
            <a:r>
              <a:rPr lang="ru-RU" sz="650" dirty="0" smtClean="0">
                <a:latin typeface="Century Gothic" panose="020B0502020202020204" pitchFamily="34" charset="0"/>
              </a:rPr>
              <a:t>"</a:t>
            </a:r>
            <a:endParaRPr lang="ru-RU" sz="650" dirty="0">
              <a:latin typeface="Century Gothic" panose="020B0502020202020204" pitchFamily="34" charset="0"/>
            </a:endParaRPr>
          </a:p>
          <a:p>
            <a:pPr marL="95250" indent="-952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650" dirty="0">
                <a:latin typeface="Century Gothic" panose="020B0502020202020204" pitchFamily="34" charset="0"/>
              </a:rPr>
              <a:t>Академический обмен в зарубежных </a:t>
            </a:r>
            <a:r>
              <a:rPr lang="ru-RU" sz="650" dirty="0" smtClean="0">
                <a:latin typeface="Century Gothic" panose="020B0502020202020204" pitchFamily="34" charset="0"/>
              </a:rPr>
              <a:t>университетах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54194A0-A316-0B40-AC75-A5893DDDF4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9" r="17305"/>
          <a:stretch/>
        </p:blipFill>
        <p:spPr>
          <a:xfrm>
            <a:off x="177999" y="194170"/>
            <a:ext cx="457455" cy="4977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6AF4BC6-A3D7-8842-9D5D-417AA5EF1E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114"/>
          <a:stretch/>
        </p:blipFill>
        <p:spPr>
          <a:xfrm>
            <a:off x="910589" y="210223"/>
            <a:ext cx="1258734" cy="35313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31218AA-A1C6-F747-ACF9-99571CC64266}"/>
              </a:ext>
            </a:extLst>
          </p:cNvPr>
          <p:cNvSpPr/>
          <p:nvPr/>
        </p:nvSpPr>
        <p:spPr>
          <a:xfrm>
            <a:off x="0" y="1921698"/>
            <a:ext cx="3060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Century Gothic" panose="020B0502020202020204" pitchFamily="34" charset="0"/>
              </a:rPr>
              <a:t>Приглашаются дети сотрудников предприятий ОДК на обучение в </a:t>
            </a:r>
          </a:p>
          <a:p>
            <a:pPr algn="ctr"/>
            <a:r>
              <a:rPr lang="ru-RU" sz="800" b="1" dirty="0">
                <a:latin typeface="Century Gothic" panose="020B0502020202020204" pitchFamily="34" charset="0"/>
              </a:rPr>
              <a:t>Московский авиационный институт </a:t>
            </a:r>
          </a:p>
          <a:p>
            <a:pPr algn="ctr"/>
            <a:r>
              <a:rPr lang="ru-RU" sz="800" dirty="0">
                <a:latin typeface="Century Gothic" panose="020B0502020202020204" pitchFamily="34" charset="0"/>
              </a:rPr>
              <a:t>по специальности </a:t>
            </a:r>
          </a:p>
          <a:p>
            <a:pPr algn="ctr"/>
            <a:r>
              <a:rPr lang="ru-RU" sz="800" b="1" dirty="0">
                <a:latin typeface="Century Gothic" panose="020B0502020202020204" pitchFamily="34" charset="0"/>
              </a:rPr>
              <a:t>24.05.02 «Проектирование авиационных и ракетных двигателей»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pic>
        <p:nvPicPr>
          <p:cNvPr id="9" name="Picture 2" descr="https://mai.ru/common/brand/mai.gif">
            <a:extLst>
              <a:ext uri="{FF2B5EF4-FFF2-40B4-BE49-F238E27FC236}">
                <a16:creationId xmlns:a16="http://schemas.microsoft.com/office/drawing/2014/main" xmlns="" id="{5D027F94-36E8-2146-8F2D-9D637812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464" y="187785"/>
            <a:ext cx="493651" cy="47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F21BA16-FF36-7148-BE2A-F5C37CC50A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462">
            <a:off x="1587515" y="1154500"/>
            <a:ext cx="1360018" cy="90327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D0D7FC5-7081-D647-8932-85720BABBC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" t="5037" r="4953" b="4193"/>
          <a:stretch/>
        </p:blipFill>
        <p:spPr>
          <a:xfrm>
            <a:off x="102483" y="2594544"/>
            <a:ext cx="1100364" cy="1126304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19FDB67-F98B-374D-B865-75D8F3F14504}"/>
              </a:ext>
            </a:extLst>
          </p:cNvPr>
          <p:cNvSpPr txBox="1"/>
          <p:nvPr/>
        </p:nvSpPr>
        <p:spPr>
          <a:xfrm>
            <a:off x="67373" y="3720848"/>
            <a:ext cx="2925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-952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650" dirty="0" smtClean="0">
                <a:latin typeface="Century Gothic" panose="020B0502020202020204" pitchFamily="34" charset="0"/>
              </a:rPr>
              <a:t>Углубленное изучение иностранного языка (с возможностью получения международного сертификата)</a:t>
            </a:r>
          </a:p>
          <a:p>
            <a:pPr marL="95250" indent="-952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650" dirty="0" smtClean="0">
                <a:latin typeface="Century Gothic" panose="020B0502020202020204" pitchFamily="34" charset="0"/>
              </a:rPr>
              <a:t>Дополнительная профессиональная подготовка </a:t>
            </a:r>
            <a:r>
              <a:rPr lang="ru-RU" sz="650" dirty="0">
                <a:latin typeface="Century Gothic" panose="020B0502020202020204" pitchFamily="34" charset="0"/>
              </a:rPr>
              <a:t>в Школе управления и Школе сервиса </a:t>
            </a:r>
            <a:r>
              <a:rPr lang="ru-RU" sz="650" dirty="0" smtClean="0">
                <a:latin typeface="Century Gothic" panose="020B0502020202020204" pitchFamily="34" charset="0"/>
              </a:rPr>
              <a:t>МАИ</a:t>
            </a:r>
          </a:p>
          <a:p>
            <a:pPr marL="95250" indent="-952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650" dirty="0">
                <a:latin typeface="Century Gothic" panose="020B0502020202020204" pitchFamily="34" charset="0"/>
              </a:rPr>
              <a:t>Гарантированное трудоустройство по специальности после получения </a:t>
            </a:r>
            <a:r>
              <a:rPr lang="ru-RU" sz="650" dirty="0" smtClean="0">
                <a:latin typeface="Century Gothic" panose="020B0502020202020204" pitchFamily="34" charset="0"/>
              </a:rPr>
              <a:t>диплома</a:t>
            </a:r>
            <a:endParaRPr lang="ru-RU" sz="650" dirty="0">
              <a:latin typeface="Century Gothic" panose="020B0502020202020204" pitchFamily="34" charset="0"/>
            </a:endParaRPr>
          </a:p>
          <a:p>
            <a:pPr>
              <a:spcAft>
                <a:spcPts val="300"/>
              </a:spcAft>
            </a:pPr>
            <a:endParaRPr lang="ru-RU" sz="65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96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49C51AC-BFCA-F34D-BAA3-49557FE46C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9" r="17305"/>
          <a:stretch/>
        </p:blipFill>
        <p:spPr>
          <a:xfrm>
            <a:off x="177999" y="194170"/>
            <a:ext cx="457455" cy="4977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8CBAA2E-8175-C245-B5AB-25033EA7A6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114"/>
          <a:stretch/>
        </p:blipFill>
        <p:spPr>
          <a:xfrm>
            <a:off x="910589" y="210223"/>
            <a:ext cx="1258734" cy="353134"/>
          </a:xfrm>
          <a:prstGeom prst="rect">
            <a:avLst/>
          </a:prstGeom>
        </p:spPr>
      </p:pic>
      <p:pic>
        <p:nvPicPr>
          <p:cNvPr id="6" name="Picture 2" descr="https://mai.ru/common/brand/mai.gif">
            <a:extLst>
              <a:ext uri="{FF2B5EF4-FFF2-40B4-BE49-F238E27FC236}">
                <a16:creationId xmlns:a16="http://schemas.microsoft.com/office/drawing/2014/main" xmlns="" id="{968ADA2B-15EF-3943-AE7E-924DA4812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464" y="187785"/>
            <a:ext cx="493651" cy="47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C2453C2-E1B2-614B-BE92-EA1B814B1426}"/>
              </a:ext>
            </a:extLst>
          </p:cNvPr>
          <p:cNvSpPr txBox="1"/>
          <p:nvPr/>
        </p:nvSpPr>
        <p:spPr>
          <a:xfrm>
            <a:off x="-7775892" y="4372186"/>
            <a:ext cx="328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000" dirty="0">
              <a:latin typeface="Century Gothic" pitchFamily="34" charset="0"/>
            </a:endParaRPr>
          </a:p>
          <a:p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89AD81B-B7BA-DF4E-8382-DC0084494F67}"/>
              </a:ext>
            </a:extLst>
          </p:cNvPr>
          <p:cNvSpPr/>
          <p:nvPr/>
        </p:nvSpPr>
        <p:spPr>
          <a:xfrm>
            <a:off x="1857325" y="1757341"/>
            <a:ext cx="1120599" cy="1640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 для участия в наборе </a:t>
            </a:r>
          </a:p>
          <a:p>
            <a:pPr>
              <a:lnSpc>
                <a:spcPct val="107000"/>
              </a:lnSpc>
            </a:pPr>
            <a:r>
              <a:rPr lang="ru-RU" sz="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Анкета кандидата</a:t>
            </a:r>
            <a:endParaRPr lang="ru-RU" sz="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Портфолио достижений (грамоты, сертификаты)</a:t>
            </a:r>
          </a:p>
          <a:p>
            <a:pPr>
              <a:lnSpc>
                <a:spcPct val="107000"/>
              </a:lnSpc>
            </a:pPr>
            <a:r>
              <a:rPr lang="ru-RU" sz="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 необходимо предоставить в </a:t>
            </a:r>
            <a:r>
              <a:rPr lang="ru-RU" sz="6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центр ПАО «ОДК-Сатурн»  </a:t>
            </a:r>
            <a:r>
              <a:rPr lang="ru-RU" sz="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10 июля 2020</a:t>
            </a:r>
            <a:r>
              <a:rPr lang="en-US" sz="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 </a:t>
            </a:r>
            <a:r>
              <a:rPr lang="ru-RU" sz="600" b="1" dirty="0">
                <a:latin typeface="Century Gothic" panose="020B0502020202020204" pitchFamily="34" charset="0"/>
              </a:rPr>
              <a:t>на электронную </a:t>
            </a:r>
            <a:r>
              <a:rPr lang="ru-RU" sz="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почту: </a:t>
            </a:r>
            <a:r>
              <a:rPr lang="en-US" sz="700" dirty="0"/>
              <a:t>elena.rumyantseva@uec-saturn.ru</a:t>
            </a:r>
            <a:endParaRPr lang="ru-RU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6BA44BA-00CC-9749-9BDA-CE908338AE75}"/>
              </a:ext>
            </a:extLst>
          </p:cNvPr>
          <p:cNvSpPr/>
          <p:nvPr/>
        </p:nvSpPr>
        <p:spPr>
          <a:xfrm>
            <a:off x="61022" y="735156"/>
            <a:ext cx="107674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b="1" dirty="0">
                <a:latin typeface="Century Gothic" panose="020B0502020202020204" pitchFamily="34" charset="0"/>
              </a:rPr>
              <a:t>Почему </a:t>
            </a:r>
            <a:r>
              <a:rPr lang="ru-RU" sz="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ОДК</a:t>
            </a:r>
            <a:r>
              <a:rPr lang="ru-RU" sz="600" b="1" dirty="0">
                <a:latin typeface="Century Gothic" panose="020B0502020202020204" pitchFamily="34" charset="0"/>
              </a:rPr>
              <a:t>?</a:t>
            </a:r>
            <a:endParaRPr lang="ru-RU" sz="600" dirty="0">
              <a:latin typeface="Century Gothic" panose="020B0502020202020204" pitchFamily="34" charset="0"/>
            </a:endParaRPr>
          </a:p>
          <a:p>
            <a:r>
              <a:rPr lang="ru-RU" sz="600" dirty="0">
                <a:latin typeface="Century Gothic" panose="020B0502020202020204" pitchFamily="34" charset="0"/>
              </a:rPr>
              <a:t>Объединенная двигателестроительная корпорация сегодня — один из лидеров страны по разработке и производству двигателей для авиации, космических программ и военно-морского флота   </a:t>
            </a:r>
          </a:p>
          <a:p>
            <a:endParaRPr lang="ru-RU" sz="600" b="1" dirty="0">
              <a:latin typeface="Century Gothic" panose="020B0502020202020204" pitchFamily="34" charset="0"/>
            </a:endParaRPr>
          </a:p>
          <a:p>
            <a:endParaRPr lang="ru-RU" sz="600" b="1" dirty="0">
              <a:latin typeface="Century Gothic" panose="020B050202020202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89856CE8-6372-5940-A7A0-FF796F8073D8}"/>
              </a:ext>
            </a:extLst>
          </p:cNvPr>
          <p:cNvCxnSpPr/>
          <p:nvPr/>
        </p:nvCxnSpPr>
        <p:spPr>
          <a:xfrm>
            <a:off x="-11488574" y="4660370"/>
            <a:ext cx="3429787" cy="0"/>
          </a:xfrm>
          <a:prstGeom prst="line">
            <a:avLst/>
          </a:prstGeom>
          <a:ln w="34925">
            <a:solidFill>
              <a:srgbClr val="C00000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B3FAC42E-5D30-0348-9E05-01D64235D293}"/>
              </a:ext>
            </a:extLst>
          </p:cNvPr>
          <p:cNvCxnSpPr/>
          <p:nvPr/>
        </p:nvCxnSpPr>
        <p:spPr>
          <a:xfrm>
            <a:off x="-7984492" y="6674070"/>
            <a:ext cx="7200721" cy="0"/>
          </a:xfrm>
          <a:prstGeom prst="line">
            <a:avLst/>
          </a:prstGeom>
          <a:ln w="34925">
            <a:solidFill>
              <a:srgbClr val="C00000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C01AA8B-5B70-B946-9745-6949527D4308}"/>
              </a:ext>
            </a:extLst>
          </p:cNvPr>
          <p:cNvSpPr/>
          <p:nvPr/>
        </p:nvSpPr>
        <p:spPr>
          <a:xfrm>
            <a:off x="0" y="2963388"/>
            <a:ext cx="1818596" cy="2210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indent="-9525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600" dirty="0" smtClean="0">
                <a:latin typeface="Century Gothic" panose="020B0502020202020204" pitchFamily="34" charset="0"/>
              </a:rPr>
              <a:t>Индивидуальная </a:t>
            </a:r>
            <a:r>
              <a:rPr lang="ru-RU" sz="600" dirty="0">
                <a:latin typeface="Century Gothic" panose="020B0502020202020204" pitchFamily="34" charset="0"/>
              </a:rPr>
              <a:t>образовательная траектория</a:t>
            </a:r>
          </a:p>
          <a:p>
            <a:pPr marL="95250" indent="-9525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600" dirty="0">
                <a:latin typeface="Century Gothic" panose="020B0502020202020204" pitchFamily="34" charset="0"/>
              </a:rPr>
              <a:t>Введение в профессию с первого года обучения </a:t>
            </a:r>
          </a:p>
          <a:p>
            <a:pPr marL="95250" indent="-9525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600" dirty="0">
                <a:latin typeface="Century Gothic" panose="020B0502020202020204" pitchFamily="34" charset="0"/>
              </a:rPr>
              <a:t>Участие в командных и индивидуальных </a:t>
            </a:r>
            <a:r>
              <a:rPr lang="ru-RU" sz="600" dirty="0" smtClean="0">
                <a:latin typeface="Century Gothic" panose="020B0502020202020204" pitchFamily="34" charset="0"/>
              </a:rPr>
              <a:t>проектах</a:t>
            </a:r>
            <a:endParaRPr lang="ru-RU" sz="600" dirty="0">
              <a:latin typeface="Century Gothic" panose="020B0502020202020204" pitchFamily="34" charset="0"/>
            </a:endParaRPr>
          </a:p>
          <a:p>
            <a:pPr marL="95250" indent="-9525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600" dirty="0">
                <a:latin typeface="Century Gothic" panose="020B0502020202020204" pitchFamily="34" charset="0"/>
              </a:rPr>
              <a:t>Закрепление Наставника от предприятия</a:t>
            </a:r>
          </a:p>
          <a:p>
            <a:pPr marL="95250" indent="-9525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600" dirty="0">
                <a:latin typeface="Century Gothic" panose="020B0502020202020204" pitchFamily="34" charset="0"/>
              </a:rPr>
              <a:t>Ускоренная адаптация через погружение в деятельность предприятия</a:t>
            </a:r>
          </a:p>
          <a:p>
            <a:pPr marL="95250" indent="-9525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600" dirty="0" smtClean="0">
                <a:latin typeface="Century Gothic" panose="020B0502020202020204" pitchFamily="34" charset="0"/>
              </a:rPr>
              <a:t>Инновационное </a:t>
            </a:r>
            <a:r>
              <a:rPr lang="ru-RU" sz="600" dirty="0">
                <a:latin typeface="Century Gothic" panose="020B0502020202020204" pitchFamily="34" charset="0"/>
              </a:rPr>
              <a:t>5</a:t>
            </a:r>
            <a:r>
              <a:rPr lang="en-US" sz="600" dirty="0">
                <a:latin typeface="Century Gothic" panose="020B0502020202020204" pitchFamily="34" charset="0"/>
              </a:rPr>
              <a:t>D </a:t>
            </a:r>
            <a:r>
              <a:rPr lang="ru-RU" sz="600" dirty="0">
                <a:latin typeface="Century Gothic" panose="020B0502020202020204" pitchFamily="34" charset="0"/>
              </a:rPr>
              <a:t>моделирование и математический расчет двигателей нового поколения </a:t>
            </a:r>
            <a:endParaRPr lang="ru-RU" sz="600" dirty="0" smtClean="0">
              <a:latin typeface="Century Gothic" panose="020B0502020202020204" pitchFamily="34" charset="0"/>
            </a:endParaRPr>
          </a:p>
          <a:p>
            <a:pPr marL="95250" indent="-9525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600" dirty="0" smtClean="0">
                <a:latin typeface="Century Gothic" panose="020B0502020202020204" pitchFamily="34" charset="0"/>
              </a:rPr>
              <a:t>Поддержка </a:t>
            </a:r>
            <a:r>
              <a:rPr lang="ru-RU" sz="600" dirty="0">
                <a:latin typeface="Century Gothic" panose="020B0502020202020204" pitchFamily="34" charset="0"/>
              </a:rPr>
              <a:t>изобретательских амбиций за счет научно-исследовательской деятельности, доступа к базам и материалам предприятия, участие в инженерных конкурсах (</a:t>
            </a:r>
            <a:r>
              <a:rPr lang="ru-RU" sz="600" dirty="0" err="1">
                <a:latin typeface="Century Gothic" panose="020B0502020202020204" pitchFamily="34" charset="0"/>
              </a:rPr>
              <a:t>WorldSkills</a:t>
            </a:r>
            <a:r>
              <a:rPr lang="ru-RU" sz="600" dirty="0">
                <a:latin typeface="Century Gothic" panose="020B0502020202020204" pitchFamily="34" charset="0"/>
              </a:rPr>
              <a:t>, </a:t>
            </a:r>
            <a:r>
              <a:rPr lang="ru-RU" sz="600" dirty="0" err="1">
                <a:latin typeface="Century Gothic" panose="020B0502020202020204" pitchFamily="34" charset="0"/>
              </a:rPr>
              <a:t>хакатоны</a:t>
            </a:r>
            <a:r>
              <a:rPr lang="ru-RU" sz="600" dirty="0">
                <a:latin typeface="Century Gothic" panose="020B0502020202020204" pitchFamily="34" charset="0"/>
              </a:rPr>
              <a:t>, конференции</a:t>
            </a:r>
          </a:p>
          <a:p>
            <a:pPr marL="95250" indent="-95250">
              <a:spcAft>
                <a:spcPts val="200"/>
              </a:spcAft>
              <a:buFont typeface="Wingdings" panose="05000000000000000000" pitchFamily="2" charset="2"/>
              <a:buChar char="ü"/>
            </a:pPr>
            <a:endParaRPr lang="ru-RU" sz="600" dirty="0">
              <a:latin typeface="Century Gothic" panose="020B0502020202020204" pitchFamily="34" charset="0"/>
            </a:endParaRPr>
          </a:p>
        </p:txBody>
      </p:sp>
      <p:pic>
        <p:nvPicPr>
          <p:cNvPr id="19" name="Picture 3" descr="\\keeper2\EducationalCenter\! Обменник\Стеценко\Для презентации\file-10.jpeg">
            <a:extLst>
              <a:ext uri="{FF2B5EF4-FFF2-40B4-BE49-F238E27FC236}">
                <a16:creationId xmlns:a16="http://schemas.microsoft.com/office/drawing/2014/main" xmlns="" id="{7207B667-39AF-004F-9741-65C7434042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r="19665"/>
          <a:stretch/>
        </p:blipFill>
        <p:spPr bwMode="auto">
          <a:xfrm>
            <a:off x="-8075446" y="5844737"/>
            <a:ext cx="447946" cy="65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\\keeper2\EducationalCenter\! Обменник\Стеценко\ЛУЧШИЕ ФОТО\st11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44" y="774849"/>
            <a:ext cx="1943728" cy="80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4" t="4307" r="1845" b="4492"/>
          <a:stretch/>
        </p:blipFill>
        <p:spPr bwMode="auto">
          <a:xfrm flipH="1">
            <a:off x="113604" y="1867464"/>
            <a:ext cx="1593970" cy="111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55"/>
          <a:stretch/>
        </p:blipFill>
        <p:spPr>
          <a:xfrm>
            <a:off x="1818596" y="3383139"/>
            <a:ext cx="1175541" cy="122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8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49C51AC-BFCA-F34D-BAA3-49557FE46C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9" r="17305"/>
          <a:stretch/>
        </p:blipFill>
        <p:spPr>
          <a:xfrm>
            <a:off x="177999" y="194170"/>
            <a:ext cx="457455" cy="4977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8CBAA2E-8175-C245-B5AB-25033EA7A6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114"/>
          <a:stretch/>
        </p:blipFill>
        <p:spPr>
          <a:xfrm>
            <a:off x="910589" y="210223"/>
            <a:ext cx="1258734" cy="353134"/>
          </a:xfrm>
          <a:prstGeom prst="rect">
            <a:avLst/>
          </a:prstGeom>
        </p:spPr>
      </p:pic>
      <p:pic>
        <p:nvPicPr>
          <p:cNvPr id="6" name="Picture 2" descr="https://mai.ru/common/brand/mai.gif">
            <a:extLst>
              <a:ext uri="{FF2B5EF4-FFF2-40B4-BE49-F238E27FC236}">
                <a16:creationId xmlns:a16="http://schemas.microsoft.com/office/drawing/2014/main" xmlns="" id="{968ADA2B-15EF-3943-AE7E-924DA4812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464" y="187785"/>
            <a:ext cx="493651" cy="47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C2453C2-E1B2-614B-BE92-EA1B814B1426}"/>
              </a:ext>
            </a:extLst>
          </p:cNvPr>
          <p:cNvSpPr txBox="1"/>
          <p:nvPr/>
        </p:nvSpPr>
        <p:spPr>
          <a:xfrm>
            <a:off x="-7775892" y="4372186"/>
            <a:ext cx="328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000" dirty="0">
              <a:latin typeface="Century Gothic" pitchFamily="34" charset="0"/>
            </a:endParaRP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D369431-B082-2749-8A49-B87A305D7844}"/>
              </a:ext>
            </a:extLst>
          </p:cNvPr>
          <p:cNvSpPr txBox="1"/>
          <p:nvPr/>
        </p:nvSpPr>
        <p:spPr>
          <a:xfrm>
            <a:off x="-14196" y="2089356"/>
            <a:ext cx="2835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dirty="0">
                <a:latin typeface="Century Gothic" panose="020B0502020202020204" pitchFamily="34" charset="0"/>
              </a:rPr>
              <a:t>Высший национальный институт Аэронавтики и Космоса </a:t>
            </a:r>
            <a:r>
              <a:rPr lang="en-US" sz="600" dirty="0" smtClean="0">
                <a:latin typeface="Century Gothic" panose="020B0502020202020204" pitchFamily="34" charset="0"/>
              </a:rPr>
              <a:t>(</a:t>
            </a:r>
            <a:r>
              <a:rPr lang="es-ES" sz="600" dirty="0" smtClean="0">
                <a:latin typeface="Century Gothic" panose="020B0502020202020204" pitchFamily="34" charset="0"/>
              </a:rPr>
              <a:t>Institut supérieur de l'aéronautique et de l'espace)</a:t>
            </a:r>
            <a:r>
              <a:rPr lang="ru-RU" sz="600" dirty="0" smtClean="0">
                <a:latin typeface="Century Gothic" panose="020B0502020202020204" pitchFamily="34" charset="0"/>
              </a:rPr>
              <a:t>, Тулуза</a:t>
            </a:r>
            <a:endParaRPr lang="ru-RU" sz="6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dirty="0">
                <a:latin typeface="Century Gothic" panose="020B0502020202020204" pitchFamily="34" charset="0"/>
              </a:rPr>
              <a:t>Национальная высшая школа механики и автотехники </a:t>
            </a:r>
            <a:r>
              <a:rPr lang="ru-RU" sz="600" dirty="0" smtClean="0">
                <a:latin typeface="Century Gothic" panose="020B0502020202020204" pitchFamily="34" charset="0"/>
              </a:rPr>
              <a:t>(</a:t>
            </a:r>
            <a:r>
              <a:rPr lang="ru-RU" sz="600" dirty="0" err="1" smtClean="0">
                <a:latin typeface="Century Gothic" panose="020B0502020202020204" pitchFamily="34" charset="0"/>
              </a:rPr>
              <a:t>École</a:t>
            </a:r>
            <a:r>
              <a:rPr lang="ru-RU" sz="600" dirty="0" smtClean="0">
                <a:latin typeface="Century Gothic" panose="020B0502020202020204" pitchFamily="34" charset="0"/>
              </a:rPr>
              <a:t> </a:t>
            </a:r>
            <a:r>
              <a:rPr lang="ru-RU" sz="600" dirty="0" err="1" smtClean="0">
                <a:latin typeface="Century Gothic" panose="020B0502020202020204" pitchFamily="34" charset="0"/>
              </a:rPr>
              <a:t>nationale</a:t>
            </a:r>
            <a:r>
              <a:rPr lang="ru-RU" sz="600" dirty="0" smtClean="0">
                <a:latin typeface="Century Gothic" panose="020B0502020202020204" pitchFamily="34" charset="0"/>
              </a:rPr>
              <a:t> </a:t>
            </a:r>
            <a:r>
              <a:rPr lang="ru-RU" sz="600" dirty="0" err="1" smtClean="0">
                <a:latin typeface="Century Gothic" panose="020B0502020202020204" pitchFamily="34" charset="0"/>
              </a:rPr>
              <a:t>supérieure</a:t>
            </a:r>
            <a:r>
              <a:rPr lang="ru-RU" sz="600" dirty="0" smtClean="0">
                <a:latin typeface="Century Gothic" panose="020B0502020202020204" pitchFamily="34" charset="0"/>
              </a:rPr>
              <a:t> </a:t>
            </a:r>
            <a:r>
              <a:rPr lang="ru-RU" sz="600" dirty="0" err="1" smtClean="0">
                <a:latin typeface="Century Gothic" panose="020B0502020202020204" pitchFamily="34" charset="0"/>
              </a:rPr>
              <a:t>de</a:t>
            </a:r>
            <a:r>
              <a:rPr lang="ru-RU" sz="600" dirty="0" smtClean="0">
                <a:latin typeface="Century Gothic" panose="020B0502020202020204" pitchFamily="34" charset="0"/>
              </a:rPr>
              <a:t> </a:t>
            </a:r>
            <a:r>
              <a:rPr lang="ru-RU" sz="600" dirty="0" err="1" smtClean="0">
                <a:latin typeface="Century Gothic" panose="020B0502020202020204" pitchFamily="34" charset="0"/>
              </a:rPr>
              <a:t>mécanique</a:t>
            </a:r>
            <a:r>
              <a:rPr lang="ru-RU" sz="600" dirty="0" smtClean="0">
                <a:latin typeface="Century Gothic" panose="020B0502020202020204" pitchFamily="34" charset="0"/>
              </a:rPr>
              <a:t> </a:t>
            </a:r>
            <a:r>
              <a:rPr lang="ru-RU" sz="600" dirty="0" err="1" smtClean="0">
                <a:latin typeface="Century Gothic" panose="020B0502020202020204" pitchFamily="34" charset="0"/>
              </a:rPr>
              <a:t>et</a:t>
            </a:r>
            <a:r>
              <a:rPr lang="ru-RU" sz="600" dirty="0" smtClean="0">
                <a:latin typeface="Century Gothic" panose="020B0502020202020204" pitchFamily="34" charset="0"/>
              </a:rPr>
              <a:t> </a:t>
            </a:r>
            <a:r>
              <a:rPr lang="ru-RU" sz="600" dirty="0" err="1" smtClean="0">
                <a:latin typeface="Century Gothic" panose="020B0502020202020204" pitchFamily="34" charset="0"/>
              </a:rPr>
              <a:t>d'aérotechnique</a:t>
            </a:r>
            <a:r>
              <a:rPr lang="ru-RU" sz="600" dirty="0" smtClean="0">
                <a:latin typeface="Century Gothic" panose="020B0502020202020204" pitchFamily="34" charset="0"/>
              </a:rPr>
              <a:t>), Тулуза</a:t>
            </a:r>
            <a:endParaRPr lang="ru-RU" sz="6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dirty="0">
                <a:latin typeface="Century Gothic" panose="020B0502020202020204" pitchFamily="34" charset="0"/>
              </a:rPr>
              <a:t>Национальная школа гражданской авиации </a:t>
            </a:r>
            <a:r>
              <a:rPr lang="ru-RU" sz="600" dirty="0" smtClean="0">
                <a:latin typeface="Century Gothic" panose="020B0502020202020204" pitchFamily="34" charset="0"/>
              </a:rPr>
              <a:t>(</a:t>
            </a:r>
            <a:r>
              <a:rPr lang="ru-RU" sz="600" dirty="0" err="1" smtClean="0">
                <a:latin typeface="Century Gothic" panose="020B0502020202020204" pitchFamily="34" charset="0"/>
              </a:rPr>
              <a:t>Ecole</a:t>
            </a:r>
            <a:r>
              <a:rPr lang="ru-RU" sz="600" dirty="0" smtClean="0">
                <a:latin typeface="Century Gothic" panose="020B0502020202020204" pitchFamily="34" charset="0"/>
              </a:rPr>
              <a:t> </a:t>
            </a:r>
            <a:r>
              <a:rPr lang="ru-RU" sz="600" dirty="0" err="1" smtClean="0">
                <a:latin typeface="Century Gothic" panose="020B0502020202020204" pitchFamily="34" charset="0"/>
              </a:rPr>
              <a:t>Nationale</a:t>
            </a:r>
            <a:r>
              <a:rPr lang="ru-RU" sz="600" dirty="0" smtClean="0">
                <a:latin typeface="Century Gothic" panose="020B0502020202020204" pitchFamily="34" charset="0"/>
              </a:rPr>
              <a:t> </a:t>
            </a:r>
            <a:r>
              <a:rPr lang="ru-RU" sz="600" dirty="0" err="1" smtClean="0">
                <a:latin typeface="Century Gothic" panose="020B0502020202020204" pitchFamily="34" charset="0"/>
              </a:rPr>
              <a:t>de</a:t>
            </a:r>
            <a:r>
              <a:rPr lang="ru-RU" sz="600" dirty="0" smtClean="0">
                <a:latin typeface="Century Gothic" panose="020B0502020202020204" pitchFamily="34" charset="0"/>
              </a:rPr>
              <a:t> </a:t>
            </a:r>
            <a:r>
              <a:rPr lang="ru-RU" sz="600" dirty="0" err="1" smtClean="0">
                <a:latin typeface="Century Gothic" panose="020B0502020202020204" pitchFamily="34" charset="0"/>
              </a:rPr>
              <a:t>l'Aviation</a:t>
            </a:r>
            <a:r>
              <a:rPr lang="ru-RU" sz="600" dirty="0" smtClean="0">
                <a:latin typeface="Century Gothic" panose="020B0502020202020204" pitchFamily="34" charset="0"/>
              </a:rPr>
              <a:t> </a:t>
            </a:r>
            <a:r>
              <a:rPr lang="ru-RU" sz="600" dirty="0" err="1" smtClean="0">
                <a:latin typeface="Century Gothic" panose="020B0502020202020204" pitchFamily="34" charset="0"/>
              </a:rPr>
              <a:t>Civile</a:t>
            </a:r>
            <a:r>
              <a:rPr lang="ru-RU" sz="600" dirty="0" smtClean="0">
                <a:latin typeface="Century Gothic" panose="020B0502020202020204" pitchFamily="34" charset="0"/>
              </a:rPr>
              <a:t>), Тулуза</a:t>
            </a:r>
            <a:endParaRPr lang="ru-RU" sz="600" dirty="0">
              <a:latin typeface="Century Gothic" panose="020B050202020202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89856CE8-6372-5940-A7A0-FF796F8073D8}"/>
              </a:ext>
            </a:extLst>
          </p:cNvPr>
          <p:cNvCxnSpPr/>
          <p:nvPr/>
        </p:nvCxnSpPr>
        <p:spPr>
          <a:xfrm>
            <a:off x="-11488574" y="4660370"/>
            <a:ext cx="3429787" cy="0"/>
          </a:xfrm>
          <a:prstGeom prst="line">
            <a:avLst/>
          </a:prstGeom>
          <a:ln w="34925">
            <a:solidFill>
              <a:srgbClr val="C00000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B3FAC42E-5D30-0348-9E05-01D64235D293}"/>
              </a:ext>
            </a:extLst>
          </p:cNvPr>
          <p:cNvCxnSpPr/>
          <p:nvPr/>
        </p:nvCxnSpPr>
        <p:spPr>
          <a:xfrm>
            <a:off x="-7984492" y="6674070"/>
            <a:ext cx="7200721" cy="0"/>
          </a:xfrm>
          <a:prstGeom prst="line">
            <a:avLst/>
          </a:prstGeom>
          <a:ln w="34925">
            <a:solidFill>
              <a:srgbClr val="C00000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 descr="\\keeper2\EducationalCenter\! Обменник\Стеценко\Для презентации\file-10.jpeg">
            <a:extLst>
              <a:ext uri="{FF2B5EF4-FFF2-40B4-BE49-F238E27FC236}">
                <a16:creationId xmlns:a16="http://schemas.microsoft.com/office/drawing/2014/main" xmlns="" id="{7207B667-39AF-004F-9741-65C7434042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r="19665"/>
          <a:stretch/>
        </p:blipFill>
        <p:spPr bwMode="auto">
          <a:xfrm>
            <a:off x="-8075446" y="5844737"/>
            <a:ext cx="447946" cy="65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6044B1FE-2796-584D-8B96-8D4D8BBF55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16" y="1022805"/>
            <a:ext cx="1349096" cy="96257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7854" y="903927"/>
            <a:ext cx="16993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b="1" dirty="0" smtClean="0">
                <a:latin typeface="Century Gothic" panose="020B0502020202020204" pitchFamily="34" charset="0"/>
              </a:rPr>
              <a:t>Программа дает возможность обучения в лучших университетах мира</a:t>
            </a:r>
            <a:r>
              <a:rPr lang="ru-RU" sz="600" dirty="0" smtClean="0">
                <a:latin typeface="Century Gothic" panose="020B0502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dirty="0" smtClean="0">
                <a:latin typeface="Century Gothic" panose="020B0502020202020204" pitchFamily="34" charset="0"/>
              </a:rPr>
              <a:t>Национальный </a:t>
            </a:r>
            <a:r>
              <a:rPr lang="ru-RU" sz="600" dirty="0">
                <a:latin typeface="Century Gothic" panose="020B0502020202020204" pitchFamily="34" charset="0"/>
              </a:rPr>
              <a:t>университет </a:t>
            </a:r>
            <a:r>
              <a:rPr lang="ru-RU" sz="600" dirty="0" smtClean="0">
                <a:latin typeface="Century Gothic" panose="020B0502020202020204" pitchFamily="34" charset="0"/>
              </a:rPr>
              <a:t>Сингапура (</a:t>
            </a:r>
            <a:r>
              <a:rPr lang="en-US" sz="600" dirty="0" smtClean="0">
                <a:latin typeface="Century Gothic" panose="020B0502020202020204" pitchFamily="34" charset="0"/>
              </a:rPr>
              <a:t>National University of Singapore</a:t>
            </a:r>
            <a:r>
              <a:rPr lang="ru-RU" sz="600" dirty="0" smtClean="0">
                <a:latin typeface="Century Gothic" panose="020B0502020202020204" pitchFamily="34" charset="0"/>
              </a:rPr>
              <a:t>), Сингапур</a:t>
            </a:r>
            <a:endParaRPr lang="ru-RU" sz="6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dirty="0" err="1" smtClean="0">
                <a:latin typeface="Century Gothic" panose="020B0502020202020204" pitchFamily="34" charset="0"/>
              </a:rPr>
              <a:t>Наньянский</a:t>
            </a:r>
            <a:r>
              <a:rPr lang="ru-RU" sz="600" dirty="0" smtClean="0">
                <a:latin typeface="Century Gothic" panose="020B0502020202020204" pitchFamily="34" charset="0"/>
              </a:rPr>
              <a:t> </a:t>
            </a:r>
            <a:r>
              <a:rPr lang="ru-RU" sz="600" dirty="0">
                <a:latin typeface="Century Gothic" panose="020B0502020202020204" pitchFamily="34" charset="0"/>
              </a:rPr>
              <a:t>технологический </a:t>
            </a:r>
            <a:r>
              <a:rPr lang="ru-RU" sz="600" dirty="0" smtClean="0">
                <a:latin typeface="Century Gothic" panose="020B0502020202020204" pitchFamily="34" charset="0"/>
              </a:rPr>
              <a:t>университет (</a:t>
            </a:r>
            <a:r>
              <a:rPr lang="en-US" sz="600" dirty="0" smtClean="0">
                <a:latin typeface="Century Gothic" panose="020B0502020202020204" pitchFamily="34" charset="0"/>
              </a:rPr>
              <a:t>Nanyang Technological University</a:t>
            </a:r>
            <a:r>
              <a:rPr lang="ru-RU" sz="600" dirty="0" smtClean="0">
                <a:latin typeface="Century Gothic" panose="020B0502020202020204" pitchFamily="34" charset="0"/>
              </a:rPr>
              <a:t>), </a:t>
            </a:r>
            <a:r>
              <a:rPr lang="ru-RU" sz="600" dirty="0">
                <a:latin typeface="Century Gothic" panose="020B0502020202020204" pitchFamily="34" charset="0"/>
              </a:rPr>
              <a:t>Сингапур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dirty="0" smtClean="0">
                <a:latin typeface="Century Gothic" panose="020B0502020202020204" pitchFamily="34" charset="0"/>
              </a:rPr>
              <a:t>Шанхайский </a:t>
            </a:r>
            <a:r>
              <a:rPr lang="ru-RU" sz="600" dirty="0">
                <a:latin typeface="Century Gothic" panose="020B0502020202020204" pitchFamily="34" charset="0"/>
              </a:rPr>
              <a:t>транспортный </a:t>
            </a:r>
            <a:r>
              <a:rPr lang="ru-RU" sz="600" dirty="0" smtClean="0">
                <a:latin typeface="Century Gothic" panose="020B0502020202020204" pitchFamily="34" charset="0"/>
              </a:rPr>
              <a:t>университет (</a:t>
            </a:r>
            <a:r>
              <a:rPr lang="ru-RU" sz="600" dirty="0" err="1" smtClean="0">
                <a:latin typeface="Century Gothic" panose="020B0502020202020204" pitchFamily="34" charset="0"/>
              </a:rPr>
              <a:t>Shanghai</a:t>
            </a:r>
            <a:r>
              <a:rPr lang="ru-RU" sz="600" dirty="0" smtClean="0">
                <a:latin typeface="Century Gothic" panose="020B0502020202020204" pitchFamily="34" charset="0"/>
              </a:rPr>
              <a:t> </a:t>
            </a:r>
            <a:r>
              <a:rPr lang="ru-RU" sz="600" dirty="0" err="1" smtClean="0">
                <a:latin typeface="Century Gothic" panose="020B0502020202020204" pitchFamily="34" charset="0"/>
              </a:rPr>
              <a:t>Jiao</a:t>
            </a:r>
            <a:r>
              <a:rPr lang="ru-RU" sz="600" dirty="0" smtClean="0">
                <a:latin typeface="Century Gothic" panose="020B0502020202020204" pitchFamily="34" charset="0"/>
              </a:rPr>
              <a:t> </a:t>
            </a:r>
            <a:r>
              <a:rPr lang="ru-RU" sz="600" dirty="0" err="1" smtClean="0">
                <a:latin typeface="Century Gothic" panose="020B0502020202020204" pitchFamily="34" charset="0"/>
              </a:rPr>
              <a:t>Tong</a:t>
            </a:r>
            <a:r>
              <a:rPr lang="ru-RU" sz="600" dirty="0" smtClean="0">
                <a:latin typeface="Century Gothic" panose="020B0502020202020204" pitchFamily="34" charset="0"/>
              </a:rPr>
              <a:t> </a:t>
            </a:r>
            <a:r>
              <a:rPr lang="ru-RU" sz="600" dirty="0" err="1" smtClean="0">
                <a:latin typeface="Century Gothic" panose="020B0502020202020204" pitchFamily="34" charset="0"/>
              </a:rPr>
              <a:t>University</a:t>
            </a:r>
            <a:r>
              <a:rPr lang="ru-RU" sz="600" dirty="0" smtClean="0">
                <a:latin typeface="Century Gothic" panose="020B0502020202020204" pitchFamily="34" charset="0"/>
              </a:rPr>
              <a:t>), Шанхай</a:t>
            </a:r>
            <a:endParaRPr lang="ru-RU" sz="600" dirty="0">
              <a:latin typeface="Century Gothic" panose="020B0502020202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A083346B-0DC4-534D-9A86-181A3CFD857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1" b="-5964"/>
          <a:stretch/>
        </p:blipFill>
        <p:spPr>
          <a:xfrm>
            <a:off x="177999" y="2939999"/>
            <a:ext cx="1016353" cy="929577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285991" y="2802526"/>
            <a:ext cx="161613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b="1" dirty="0" smtClean="0">
                <a:latin typeface="Century Gothic" panose="020B0502020202020204" pitchFamily="34" charset="0"/>
              </a:rPr>
              <a:t>Профессиональные траектории изобретателей после успешного окончания программы</a:t>
            </a:r>
          </a:p>
          <a:p>
            <a:pPr algn="ctr"/>
            <a:r>
              <a:rPr lang="ru-RU" sz="600" b="1" dirty="0" smtClean="0">
                <a:latin typeface="Century Gothic" panose="020B0502020202020204" pitchFamily="34" charset="0"/>
              </a:rPr>
              <a:t>как в гражданском, так и оборонном </a:t>
            </a:r>
          </a:p>
          <a:p>
            <a:pPr algn="ctr"/>
            <a:r>
              <a:rPr lang="ru-RU" sz="600" b="1" dirty="0" smtClean="0">
                <a:latin typeface="Century Gothic" panose="020B0502020202020204" pitchFamily="34" charset="0"/>
              </a:rPr>
              <a:t>секторах </a:t>
            </a:r>
            <a:r>
              <a:rPr lang="ru-RU" sz="600" b="1" dirty="0">
                <a:latin typeface="Century Gothic" panose="020B0502020202020204" pitchFamily="34" charset="0"/>
              </a:rPr>
              <a:t>промышленности на индивидуальных условиях </a:t>
            </a:r>
            <a:r>
              <a:rPr lang="ru-RU" sz="600" b="1" dirty="0" smtClean="0">
                <a:latin typeface="Century Gothic" panose="020B0502020202020204" pitchFamily="34" charset="0"/>
              </a:rPr>
              <a:t>мотивации</a:t>
            </a:r>
          </a:p>
          <a:p>
            <a:r>
              <a:rPr lang="ru-RU" sz="600" dirty="0" smtClean="0">
                <a:latin typeface="Century Gothic" panose="020B0502020202020204" pitchFamily="34" charset="0"/>
              </a:rPr>
              <a:t>1.      Инженер-конструктор в центральных конструкторских бюро Холдинга </a:t>
            </a:r>
          </a:p>
          <a:p>
            <a:r>
              <a:rPr lang="ru-RU" sz="600" dirty="0" smtClean="0">
                <a:latin typeface="Century Gothic" panose="020B0502020202020204" pitchFamily="34" charset="0"/>
              </a:rPr>
              <a:t>2.      Аналитик в сфере инженерного консалтинга и оптимизации </a:t>
            </a:r>
          </a:p>
          <a:p>
            <a:r>
              <a:rPr lang="ru-RU" sz="600" dirty="0" smtClean="0">
                <a:latin typeface="Century Gothic" panose="020B0502020202020204" pitchFamily="34" charset="0"/>
              </a:rPr>
              <a:t>3.      Ученый визионер-теоретик с опытом прикладных международных исследований</a:t>
            </a:r>
            <a:endParaRPr lang="ru-RU" sz="600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D369431-B082-2749-8A49-B87A305D7844}"/>
              </a:ext>
            </a:extLst>
          </p:cNvPr>
          <p:cNvSpPr txBox="1"/>
          <p:nvPr/>
        </p:nvSpPr>
        <p:spPr>
          <a:xfrm>
            <a:off x="-14196" y="4438556"/>
            <a:ext cx="306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" b="1" dirty="0">
              <a:latin typeface="Century Gothic" panose="020B0502020202020204" pitchFamily="34" charset="0"/>
            </a:endParaRPr>
          </a:p>
          <a:p>
            <a:pPr algn="ctr"/>
            <a:endParaRPr lang="en-US" sz="400" b="1" dirty="0">
              <a:latin typeface="Century Gothic" panose="020B0502020202020204" pitchFamily="34" charset="0"/>
            </a:endParaRPr>
          </a:p>
          <a:p>
            <a:pPr algn="ctr"/>
            <a:r>
              <a:rPr lang="ru-RU" sz="500" b="1" dirty="0">
                <a:latin typeface="Century Gothic" panose="020B0502020202020204" pitchFamily="34" charset="0"/>
              </a:rPr>
              <a:t>Дополнительную информацию по вопросам обучения </a:t>
            </a:r>
            <a:endParaRPr lang="ru-RU" sz="5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ru-RU" sz="500" b="1" dirty="0" smtClean="0">
                <a:latin typeface="Century Gothic" panose="020B0502020202020204" pitchFamily="34" charset="0"/>
              </a:rPr>
              <a:t>Вы </a:t>
            </a:r>
            <a:r>
              <a:rPr lang="ru-RU" sz="500" b="1" dirty="0">
                <a:latin typeface="Century Gothic" panose="020B0502020202020204" pitchFamily="34" charset="0"/>
              </a:rPr>
              <a:t>можете получить по телефонам</a:t>
            </a:r>
          </a:p>
          <a:p>
            <a:pPr algn="ctr"/>
            <a:r>
              <a:rPr lang="ru-RU" sz="500" b="1" dirty="0" smtClean="0">
                <a:latin typeface="Century Gothic" panose="020B0502020202020204" pitchFamily="34" charset="0"/>
              </a:rPr>
              <a:t>8 4855 329 398</a:t>
            </a:r>
          </a:p>
          <a:p>
            <a:pPr algn="ctr"/>
            <a:r>
              <a:rPr lang="ru-RU" sz="500" b="1" dirty="0" smtClean="0">
                <a:latin typeface="Century Gothic" panose="020B0502020202020204" pitchFamily="34" charset="0"/>
              </a:rPr>
              <a:t>8 4855 328 634</a:t>
            </a:r>
            <a:endParaRPr lang="ru-RU" sz="5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0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49C51AC-BFCA-F34D-BAA3-49557FE46C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9" r="17305"/>
          <a:stretch/>
        </p:blipFill>
        <p:spPr>
          <a:xfrm>
            <a:off x="177999" y="194170"/>
            <a:ext cx="457455" cy="4977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8CBAA2E-8175-C245-B5AB-25033EA7A6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114"/>
          <a:stretch/>
        </p:blipFill>
        <p:spPr>
          <a:xfrm>
            <a:off x="910589" y="210223"/>
            <a:ext cx="1258734" cy="353134"/>
          </a:xfrm>
          <a:prstGeom prst="rect">
            <a:avLst/>
          </a:prstGeom>
        </p:spPr>
      </p:pic>
      <p:pic>
        <p:nvPicPr>
          <p:cNvPr id="6" name="Picture 2" descr="https://mai.ru/common/brand/mai.gif">
            <a:extLst>
              <a:ext uri="{FF2B5EF4-FFF2-40B4-BE49-F238E27FC236}">
                <a16:creationId xmlns:a16="http://schemas.microsoft.com/office/drawing/2014/main" xmlns="" id="{968ADA2B-15EF-3943-AE7E-924DA4812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464" y="187785"/>
            <a:ext cx="493651" cy="47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C2453C2-E1B2-614B-BE92-EA1B814B1426}"/>
              </a:ext>
            </a:extLst>
          </p:cNvPr>
          <p:cNvSpPr txBox="1"/>
          <p:nvPr/>
        </p:nvSpPr>
        <p:spPr>
          <a:xfrm>
            <a:off x="-7775892" y="4372186"/>
            <a:ext cx="328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000" dirty="0">
              <a:latin typeface="Century Gothic" pitchFamily="34" charset="0"/>
            </a:endParaRPr>
          </a:p>
          <a:p>
            <a:endParaRPr lang="ru-RU" dirty="0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89856CE8-6372-5940-A7A0-FF796F8073D8}"/>
              </a:ext>
            </a:extLst>
          </p:cNvPr>
          <p:cNvCxnSpPr/>
          <p:nvPr/>
        </p:nvCxnSpPr>
        <p:spPr>
          <a:xfrm>
            <a:off x="-11488574" y="4660370"/>
            <a:ext cx="3429787" cy="0"/>
          </a:xfrm>
          <a:prstGeom prst="line">
            <a:avLst/>
          </a:prstGeom>
          <a:ln w="34925">
            <a:solidFill>
              <a:srgbClr val="C00000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B3FAC42E-5D30-0348-9E05-01D64235D293}"/>
              </a:ext>
            </a:extLst>
          </p:cNvPr>
          <p:cNvCxnSpPr/>
          <p:nvPr/>
        </p:nvCxnSpPr>
        <p:spPr>
          <a:xfrm>
            <a:off x="-7984492" y="6674070"/>
            <a:ext cx="7200721" cy="0"/>
          </a:xfrm>
          <a:prstGeom prst="line">
            <a:avLst/>
          </a:prstGeom>
          <a:ln w="34925">
            <a:solidFill>
              <a:srgbClr val="C00000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 descr="\\keeper2\EducationalCenter\! Обменник\Стеценко\Для презентации\file-10.jpeg">
            <a:extLst>
              <a:ext uri="{FF2B5EF4-FFF2-40B4-BE49-F238E27FC236}">
                <a16:creationId xmlns:a16="http://schemas.microsoft.com/office/drawing/2014/main" xmlns="" id="{7207B667-39AF-004F-9741-65C7434042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r="19665"/>
          <a:stretch/>
        </p:blipFill>
        <p:spPr bwMode="auto">
          <a:xfrm>
            <a:off x="-8075446" y="5844737"/>
            <a:ext cx="447946" cy="65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53354" y="1973098"/>
            <a:ext cx="29732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rgbClr val="AC162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качестве дополнительных преимуществ будут рассматриваться :</a:t>
            </a:r>
          </a:p>
          <a:p>
            <a:pPr algn="ctr"/>
            <a:endParaRPr lang="ru-RU" sz="600" dirty="0" smtClean="0"/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600" dirty="0" smtClean="0"/>
              <a:t>Аттестат </a:t>
            </a:r>
            <a:r>
              <a:rPr lang="ru-RU" sz="600" dirty="0"/>
              <a:t>о среднем общем образовании с отличием или аттестат о среднем общем образовании (среднем (полном) общем образовании), содержащий сведения о награждении золотой или серебряной медалью (или диплом о среднем профессиональном образовании с отличием).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600" dirty="0"/>
              <a:t>Участие/победы в региональных и всероссийских конкурсах научно-технических проектов.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600" dirty="0"/>
              <a:t>Победа/участие в корпоративном </a:t>
            </a:r>
            <a:r>
              <a:rPr lang="ru-RU" sz="600" dirty="0" err="1"/>
              <a:t>профориентационном</a:t>
            </a:r>
            <a:r>
              <a:rPr lang="ru-RU" sz="600" dirty="0"/>
              <a:t> чемпионате «Построй карьеру в ОДК».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600" dirty="0"/>
              <a:t>Победа во Всероссийских и (или) Международных чемпионатах </a:t>
            </a:r>
            <a:r>
              <a:rPr lang="ru-RU" sz="600" dirty="0" err="1"/>
              <a:t>Junior</a:t>
            </a:r>
            <a:r>
              <a:rPr lang="ru-RU" sz="600" dirty="0"/>
              <a:t> </a:t>
            </a:r>
            <a:r>
              <a:rPr lang="ru-RU" sz="600" dirty="0" err="1"/>
              <a:t>Skills</a:t>
            </a:r>
            <a:r>
              <a:rPr lang="ru-RU" sz="600" dirty="0"/>
              <a:t>.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600" dirty="0"/>
              <a:t>Победа в Региональном этапе Всероссийской олимпиады школьников за 10 и 11 классы по предметам: физика, математика, иностранный язык, прошедшие не ранее 2015-2016 учебного года. 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600" dirty="0"/>
              <a:t>Олимпиады I и II уровней за 10, 11 классы, прошедшие не ранее 2015-2016 учебного (из утвержденного Перечня олимпиад соответствующего года) по инженерным и техническим профилям, предметные олимпиады по физике и математике.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600" dirty="0"/>
              <a:t>Участие и (или) результаты участия поступающих в интеллектуальных и (или) творческих конкурсах. </a:t>
            </a:r>
          </a:p>
          <a:p>
            <a:pPr algn="ctr"/>
            <a:endParaRPr lang="ru-RU" sz="800" b="1" dirty="0" smtClean="0">
              <a:solidFill>
                <a:srgbClr val="AC162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600" dirty="0" smtClean="0"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6BA44BA-00CC-9749-9BDA-CE908338AE75}"/>
              </a:ext>
            </a:extLst>
          </p:cNvPr>
          <p:cNvSpPr/>
          <p:nvPr/>
        </p:nvSpPr>
        <p:spPr>
          <a:xfrm>
            <a:off x="140717" y="808084"/>
            <a:ext cx="10767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" b="1" dirty="0" smtClean="0"/>
              <a:t>Критерии отбора для соискателей:</a:t>
            </a:r>
          </a:p>
          <a:p>
            <a:pPr lvl="0"/>
            <a:endParaRPr lang="ru-RU" sz="600" dirty="0" smtClean="0"/>
          </a:p>
          <a:p>
            <a:pPr lvl="0"/>
            <a:endParaRPr lang="ru-RU" sz="600" dirty="0" smtClean="0"/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600" dirty="0"/>
              <a:t>С</a:t>
            </a:r>
            <a:r>
              <a:rPr lang="ru-RU" sz="600" dirty="0" smtClean="0"/>
              <a:t>редний </a:t>
            </a:r>
            <a:r>
              <a:rPr lang="ru-RU" sz="600" dirty="0"/>
              <a:t>балл ЕГЭ не ниже 220; </a:t>
            </a:r>
            <a:endParaRPr lang="ru-RU" sz="600" dirty="0" smtClean="0"/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600" dirty="0"/>
              <a:t>С</a:t>
            </a:r>
            <a:r>
              <a:rPr lang="ru-RU" sz="600" dirty="0" smtClean="0"/>
              <a:t>редний </a:t>
            </a:r>
            <a:r>
              <a:rPr lang="ru-RU" sz="600" dirty="0"/>
              <a:t>балл аттестата – не ниже 4,0; </a:t>
            </a:r>
            <a:endParaRPr lang="ru-RU" sz="600" dirty="0" smtClean="0"/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600" dirty="0"/>
              <a:t>З</a:t>
            </a:r>
            <a:r>
              <a:rPr lang="ru-RU" sz="600" dirty="0" smtClean="0"/>
              <a:t>нание </a:t>
            </a:r>
            <a:r>
              <a:rPr lang="ru-RU" sz="600" dirty="0"/>
              <a:t>английского языка </a:t>
            </a:r>
            <a:r>
              <a:rPr lang="en-US" sz="600" dirty="0" smtClean="0"/>
              <a:t>Pre-Intermediate</a:t>
            </a:r>
            <a:r>
              <a:rPr lang="ru-RU" sz="600" dirty="0"/>
              <a:t>.</a:t>
            </a:r>
          </a:p>
          <a:p>
            <a:endParaRPr lang="ru-RU" sz="600" b="1" dirty="0">
              <a:latin typeface="Century Gothic" panose="020B0502020202020204" pitchFamily="34" charset="0"/>
            </a:endParaRPr>
          </a:p>
          <a:p>
            <a:endParaRPr lang="ru-RU" sz="600" b="1" dirty="0">
              <a:latin typeface="Century Gothic" panose="020B0502020202020204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297095" y="1099524"/>
            <a:ext cx="196343" cy="56098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4" t="5914" r="7558" b="15466"/>
          <a:stretch/>
        </p:blipFill>
        <p:spPr>
          <a:xfrm>
            <a:off x="1217461" y="897806"/>
            <a:ext cx="1604877" cy="9909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63998FB-8718-2F45-834F-C60DBF929E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98" y="4060718"/>
            <a:ext cx="1448914" cy="90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3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</TotalTime>
  <Words>507</Words>
  <Application>Microsoft Office PowerPoint</Application>
  <PresentationFormat>Произвольный</PresentationFormat>
  <Paragraphs>59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 Khomutskaya</dc:creator>
  <cp:lastModifiedBy>Румянцева Елена Геннадьевна</cp:lastModifiedBy>
  <cp:revision>45</cp:revision>
  <cp:lastPrinted>2020-06-09T11:59:29Z</cp:lastPrinted>
  <dcterms:created xsi:type="dcterms:W3CDTF">2020-06-06T07:01:48Z</dcterms:created>
  <dcterms:modified xsi:type="dcterms:W3CDTF">2020-06-15T10:26:10Z</dcterms:modified>
</cp:coreProperties>
</file>