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0" r:id="rId5"/>
    <p:sldId id="264" r:id="rId6"/>
    <p:sldId id="266" r:id="rId7"/>
    <p:sldId id="265" r:id="rId8"/>
    <p:sldId id="259" r:id="rId9"/>
    <p:sldId id="262" r:id="rId10"/>
    <p:sldId id="258" r:id="rId11"/>
    <p:sldId id="263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00"/>
    <a:srgbClr val="005A00"/>
    <a:srgbClr val="008000"/>
    <a:srgbClr val="92001C"/>
    <a:srgbClr val="FDBE41"/>
    <a:srgbClr val="DDC303"/>
    <a:srgbClr val="E7CFFF"/>
    <a:srgbClr val="DC6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1" autoAdjust="0"/>
  </p:normalViewPr>
  <p:slideViewPr>
    <p:cSldViewPr>
      <p:cViewPr varScale="1">
        <p:scale>
          <a:sx n="111" d="100"/>
          <a:sy n="111" d="100"/>
        </p:scale>
        <p:origin x="-160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B2717-73E3-4DF7-9422-2D20F5F96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3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953E5-C0FD-4F0D-BC46-BFA830DA0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6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F56C4-9B73-4878-80E8-5DF4D1C8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2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9FE9-C6EF-4DFC-8FE1-3A4FD1B9D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6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9077E-F2BF-4FB0-87EB-88241659A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6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77532-AEFC-4D26-9BD0-CAC1876A8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6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910F-DF4D-4E72-96F9-F9A9211E2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7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2274-9C37-4E42-8EF7-735D098DA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3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E406-4D99-445B-A216-2A5ED67AC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2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02CDB-7178-4D10-B3C9-45DE3672A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6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BCC1-5FE6-466D-BE68-79AF701D0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2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657F-E6CD-4CDA-BB48-3753BF487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82EE-D154-4862-B49E-6FD10BB48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0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8B6499-5CA1-4845-B7FA-BB4122797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jpeg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7.wmf"/><Relationship Id="rId7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2786063" y="642938"/>
            <a:ext cx="4822825" cy="9271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4600"/>
                </a:solidFill>
                <a:latin typeface="Book Antiqua" pitchFamily="18" charset="0"/>
              </a:rPr>
              <a:t>«Здоровое</a:t>
            </a:r>
          </a:p>
        </p:txBody>
      </p:sp>
      <p:pic>
        <p:nvPicPr>
          <p:cNvPr id="2052" name="Picture 32" descr="397-1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0"/>
          <a:stretch>
            <a:fillRect/>
          </a:stretch>
        </p:blipFill>
        <p:spPr>
          <a:xfrm>
            <a:off x="214313" y="1857375"/>
            <a:ext cx="2306637" cy="1571625"/>
          </a:xfrm>
          <a:noFill/>
        </p:spPr>
      </p:pic>
      <p:pic>
        <p:nvPicPr>
          <p:cNvPr id="2054" name="Picture 38" descr="24349"/>
          <p:cNvPicPr>
            <a:picLocks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2714625"/>
            <a:ext cx="2549525" cy="1800225"/>
          </a:xfrm>
          <a:noFill/>
        </p:spPr>
      </p:pic>
      <p:pic>
        <p:nvPicPr>
          <p:cNvPr id="2055" name="Picture 40" descr="citronu_bummbas_l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643188"/>
            <a:ext cx="244792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2" descr="1211270276_petrush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2357437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4" descr="1185319748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43313"/>
            <a:ext cx="22860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45"/>
          <p:cNvSpPr txBox="1">
            <a:spLocks noChangeArrowheads="1"/>
          </p:cNvSpPr>
          <p:nvPr/>
        </p:nvSpPr>
        <p:spPr bwMode="auto">
          <a:xfrm>
            <a:off x="5183188" y="1714500"/>
            <a:ext cx="3960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0" b="1">
                <a:solidFill>
                  <a:srgbClr val="004600"/>
                </a:solidFill>
                <a:latin typeface="Book Antiqua" pitchFamily="18" charset="0"/>
              </a:rPr>
              <a:t>питание»</a:t>
            </a:r>
          </a:p>
        </p:txBody>
      </p:sp>
      <p:pic>
        <p:nvPicPr>
          <p:cNvPr id="2059" name="Рисунок 10" descr="5320903143bc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3"/>
          <a:stretch>
            <a:fillRect/>
          </a:stretch>
        </p:blipFill>
        <p:spPr bwMode="auto">
          <a:xfrm>
            <a:off x="214313" y="5357813"/>
            <a:ext cx="2286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7" name="Picture 5" descr="Goro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8296" b="14545"/>
          <a:stretch>
            <a:fillRect/>
          </a:stretch>
        </p:blipFill>
        <p:spPr bwMode="auto">
          <a:xfrm>
            <a:off x="468313" y="4519613"/>
            <a:ext cx="26638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n_kz_pomidor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879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20080616_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0"/>
          <a:stretch>
            <a:fillRect/>
          </a:stretch>
        </p:blipFill>
        <p:spPr bwMode="auto">
          <a:xfrm>
            <a:off x="323850" y="2636838"/>
            <a:ext cx="28797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708400" y="3284538"/>
            <a:ext cx="47529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Чтоб здоровым, сильным быть,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Надо овощи любить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Все без исключения. 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В этом нет сомнения!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В каждом польза есть и вкус,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И решить я не берусь: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Кто из вас вкуснее,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Кто из вас нужнее!</a:t>
            </a:r>
          </a:p>
          <a:p>
            <a:pPr algn="ctr" eaLnBrk="1" hangingPunct="1"/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Ешьте больше овощей –</a:t>
            </a:r>
            <a:b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2000" b="1" i="1">
                <a:solidFill>
                  <a:srgbClr val="006600"/>
                </a:solidFill>
                <a:latin typeface="Bookman Old Style" pitchFamily="18" charset="0"/>
              </a:rPr>
              <a:t>Будете вы здоровей!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3276600" y="476250"/>
            <a:ext cx="5543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  <a:latin typeface="Palatino Linotype" pitchFamily="18" charset="0"/>
              </a:rPr>
              <a:t>Сырые овощи и фрукты по праву считаются наиболее полезными продуктами питания. Они содержат огромное количество витаминов, укрепляют иммунитет, являются отличной профилактикой многих болезней.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4" descr="j04079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18415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j04079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13325"/>
            <a:ext cx="21605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j04133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852738"/>
            <a:ext cx="145732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j04234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13325"/>
            <a:ext cx="15113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j04041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41438"/>
            <a:ext cx="16859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j04125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852738"/>
            <a:ext cx="16383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639175" cy="744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46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Со здоровой дружи пищей – и стройней тебя не сыщешь!</a:t>
            </a:r>
          </a:p>
        </p:txBody>
      </p:sp>
      <p:pic>
        <p:nvPicPr>
          <p:cNvPr id="13327" name="Picture 15" descr="MCj0432123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28963"/>
            <a:ext cx="24050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j042956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00375"/>
            <a:ext cx="2738437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11" descr="091c1e21f1e167bf9c7a0c1be9692d04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357313"/>
            <a:ext cx="1549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6988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5" name="Group 41"/>
          <p:cNvGrpSpPr>
            <a:grpSpLocks/>
          </p:cNvGrpSpPr>
          <p:nvPr/>
        </p:nvGrpSpPr>
        <p:grpSpPr bwMode="auto">
          <a:xfrm>
            <a:off x="358775" y="358775"/>
            <a:ext cx="1295400" cy="1295400"/>
            <a:chOff x="204" y="119"/>
            <a:chExt cx="816" cy="816"/>
          </a:xfrm>
        </p:grpSpPr>
        <p:grpSp>
          <p:nvGrpSpPr>
            <p:cNvPr id="13357" name="Group 12"/>
            <p:cNvGrpSpPr>
              <a:grpSpLocks/>
            </p:cNvGrpSpPr>
            <p:nvPr/>
          </p:nvGrpSpPr>
          <p:grpSpPr bwMode="auto">
            <a:xfrm>
              <a:off x="204" y="119"/>
              <a:ext cx="816" cy="816"/>
              <a:chOff x="975" y="799"/>
              <a:chExt cx="1451" cy="1451"/>
            </a:xfrm>
          </p:grpSpPr>
          <p:sp>
            <p:nvSpPr>
              <p:cNvPr id="13359" name="Oval 13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1451" cy="1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0" name="Oval 14"/>
              <p:cNvSpPr>
                <a:spLocks noChangeArrowheads="1"/>
              </p:cNvSpPr>
              <p:nvPr/>
            </p:nvSpPr>
            <p:spPr bwMode="auto">
              <a:xfrm>
                <a:off x="1111" y="935"/>
                <a:ext cx="1179" cy="1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58" name="Picture 19" descr="j041344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298"/>
              <a:ext cx="32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6" name="Group 37"/>
          <p:cNvGrpSpPr>
            <a:grpSpLocks/>
          </p:cNvGrpSpPr>
          <p:nvPr/>
        </p:nvGrpSpPr>
        <p:grpSpPr bwMode="auto">
          <a:xfrm>
            <a:off x="358775" y="5181600"/>
            <a:ext cx="1296988" cy="1296988"/>
            <a:chOff x="158" y="3339"/>
            <a:chExt cx="817" cy="817"/>
          </a:xfrm>
        </p:grpSpPr>
        <p:grpSp>
          <p:nvGrpSpPr>
            <p:cNvPr id="13353" name="Group 6"/>
            <p:cNvGrpSpPr>
              <a:grpSpLocks/>
            </p:cNvGrpSpPr>
            <p:nvPr/>
          </p:nvGrpSpPr>
          <p:grpSpPr bwMode="auto">
            <a:xfrm>
              <a:off x="158" y="3339"/>
              <a:ext cx="817" cy="817"/>
              <a:chOff x="975" y="799"/>
              <a:chExt cx="1451" cy="1451"/>
            </a:xfrm>
          </p:grpSpPr>
          <p:sp>
            <p:nvSpPr>
              <p:cNvPr id="13355" name="Oval 7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1451" cy="1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6" name="Oval 8"/>
              <p:cNvSpPr>
                <a:spLocks noChangeArrowheads="1"/>
              </p:cNvSpPr>
              <p:nvPr/>
            </p:nvSpPr>
            <p:spPr bwMode="auto">
              <a:xfrm>
                <a:off x="1111" y="935"/>
                <a:ext cx="1179" cy="1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54" name="Picture 24" descr="j04131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521"/>
              <a:ext cx="45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42"/>
          <p:cNvGrpSpPr>
            <a:grpSpLocks/>
          </p:cNvGrpSpPr>
          <p:nvPr/>
        </p:nvGrpSpPr>
        <p:grpSpPr bwMode="auto">
          <a:xfrm>
            <a:off x="358775" y="1978025"/>
            <a:ext cx="1295400" cy="1295400"/>
            <a:chOff x="453" y="1253"/>
            <a:chExt cx="816" cy="816"/>
          </a:xfrm>
        </p:grpSpPr>
        <p:grpSp>
          <p:nvGrpSpPr>
            <p:cNvPr id="13349" name="Group 9"/>
            <p:cNvGrpSpPr>
              <a:grpSpLocks/>
            </p:cNvGrpSpPr>
            <p:nvPr/>
          </p:nvGrpSpPr>
          <p:grpSpPr bwMode="auto">
            <a:xfrm rot="-303287">
              <a:off x="453" y="1253"/>
              <a:ext cx="816" cy="816"/>
              <a:chOff x="975" y="799"/>
              <a:chExt cx="1451" cy="1451"/>
            </a:xfrm>
          </p:grpSpPr>
          <p:sp>
            <p:nvSpPr>
              <p:cNvPr id="13351" name="Oval 10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1451" cy="1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2" name="Oval 11"/>
              <p:cNvSpPr>
                <a:spLocks noChangeArrowheads="1"/>
              </p:cNvSpPr>
              <p:nvPr/>
            </p:nvSpPr>
            <p:spPr bwMode="auto">
              <a:xfrm>
                <a:off x="1111" y="935"/>
                <a:ext cx="1179" cy="1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50" name="Picture 27" descr="j0404343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03287">
              <a:off x="653" y="1354"/>
              <a:ext cx="421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Group 46"/>
          <p:cNvGrpSpPr>
            <a:grpSpLocks/>
          </p:cNvGrpSpPr>
          <p:nvPr/>
        </p:nvGrpSpPr>
        <p:grpSpPr bwMode="auto">
          <a:xfrm>
            <a:off x="358775" y="3598863"/>
            <a:ext cx="1295400" cy="1295400"/>
            <a:chOff x="431" y="2296"/>
            <a:chExt cx="816" cy="816"/>
          </a:xfrm>
        </p:grpSpPr>
        <p:grpSp>
          <p:nvGrpSpPr>
            <p:cNvPr id="13345" name="Group 5"/>
            <p:cNvGrpSpPr>
              <a:grpSpLocks/>
            </p:cNvGrpSpPr>
            <p:nvPr/>
          </p:nvGrpSpPr>
          <p:grpSpPr bwMode="auto">
            <a:xfrm>
              <a:off x="431" y="2296"/>
              <a:ext cx="816" cy="816"/>
              <a:chOff x="975" y="799"/>
              <a:chExt cx="1451" cy="1451"/>
            </a:xfrm>
          </p:grpSpPr>
          <p:sp>
            <p:nvSpPr>
              <p:cNvPr id="13347" name="Oval 3"/>
              <p:cNvSpPr>
                <a:spLocks noChangeArrowheads="1"/>
              </p:cNvSpPr>
              <p:nvPr/>
            </p:nvSpPr>
            <p:spPr bwMode="auto">
              <a:xfrm>
                <a:off x="975" y="799"/>
                <a:ext cx="1451" cy="1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8" name="Oval 4"/>
              <p:cNvSpPr>
                <a:spLocks noChangeArrowheads="1"/>
              </p:cNvSpPr>
              <p:nvPr/>
            </p:nvSpPr>
            <p:spPr bwMode="auto">
              <a:xfrm>
                <a:off x="1111" y="935"/>
                <a:ext cx="1179" cy="1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46" name="Picture 15" descr="j021579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2477"/>
              <a:ext cx="587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9" name="Group 60"/>
          <p:cNvGrpSpPr>
            <a:grpSpLocks/>
          </p:cNvGrpSpPr>
          <p:nvPr/>
        </p:nvGrpSpPr>
        <p:grpSpPr bwMode="auto">
          <a:xfrm>
            <a:off x="7556500" y="358775"/>
            <a:ext cx="1295400" cy="1295400"/>
            <a:chOff x="4468" y="255"/>
            <a:chExt cx="816" cy="816"/>
          </a:xfrm>
        </p:grpSpPr>
        <p:grpSp>
          <p:nvGrpSpPr>
            <p:cNvPr id="13341" name="Group 47"/>
            <p:cNvGrpSpPr>
              <a:grpSpLocks/>
            </p:cNvGrpSpPr>
            <p:nvPr/>
          </p:nvGrpSpPr>
          <p:grpSpPr bwMode="auto">
            <a:xfrm>
              <a:off x="4468" y="255"/>
              <a:ext cx="816" cy="816"/>
              <a:chOff x="3711" y="950"/>
              <a:chExt cx="816" cy="816"/>
            </a:xfrm>
          </p:grpSpPr>
          <p:sp>
            <p:nvSpPr>
              <p:cNvPr id="13343" name="Oval 44"/>
              <p:cNvSpPr>
                <a:spLocks noChangeArrowheads="1"/>
              </p:cNvSpPr>
              <p:nvPr/>
            </p:nvSpPr>
            <p:spPr bwMode="auto">
              <a:xfrm>
                <a:off x="3711" y="950"/>
                <a:ext cx="816" cy="8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4" name="Oval 45"/>
              <p:cNvSpPr>
                <a:spLocks noChangeArrowheads="1"/>
              </p:cNvSpPr>
              <p:nvPr/>
            </p:nvSpPr>
            <p:spPr bwMode="auto">
              <a:xfrm>
                <a:off x="3787" y="1026"/>
                <a:ext cx="664" cy="6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42" name="Picture 50" descr="MCj0431915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391"/>
              <a:ext cx="545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0" name="Group 62"/>
          <p:cNvGrpSpPr>
            <a:grpSpLocks/>
          </p:cNvGrpSpPr>
          <p:nvPr/>
        </p:nvGrpSpPr>
        <p:grpSpPr bwMode="auto">
          <a:xfrm>
            <a:off x="7556500" y="1978025"/>
            <a:ext cx="1295400" cy="1295400"/>
            <a:chOff x="4760" y="1246"/>
            <a:chExt cx="816" cy="816"/>
          </a:xfrm>
        </p:grpSpPr>
        <p:grpSp>
          <p:nvGrpSpPr>
            <p:cNvPr id="13337" name="Group 57"/>
            <p:cNvGrpSpPr>
              <a:grpSpLocks/>
            </p:cNvGrpSpPr>
            <p:nvPr/>
          </p:nvGrpSpPr>
          <p:grpSpPr bwMode="auto">
            <a:xfrm>
              <a:off x="4760" y="1246"/>
              <a:ext cx="816" cy="816"/>
              <a:chOff x="3711" y="950"/>
              <a:chExt cx="816" cy="816"/>
            </a:xfrm>
          </p:grpSpPr>
          <p:sp>
            <p:nvSpPr>
              <p:cNvPr id="13339" name="Oval 58"/>
              <p:cNvSpPr>
                <a:spLocks noChangeArrowheads="1"/>
              </p:cNvSpPr>
              <p:nvPr/>
            </p:nvSpPr>
            <p:spPr bwMode="auto">
              <a:xfrm>
                <a:off x="3711" y="950"/>
                <a:ext cx="816" cy="8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40" name="Oval 59"/>
              <p:cNvSpPr>
                <a:spLocks noChangeArrowheads="1"/>
              </p:cNvSpPr>
              <p:nvPr/>
            </p:nvSpPr>
            <p:spPr bwMode="auto">
              <a:xfrm>
                <a:off x="3787" y="1026"/>
                <a:ext cx="664" cy="6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38" name="Picture 61" descr="j04079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1434"/>
              <a:ext cx="5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1" name="Group 65"/>
          <p:cNvGrpSpPr>
            <a:grpSpLocks/>
          </p:cNvGrpSpPr>
          <p:nvPr/>
        </p:nvGrpSpPr>
        <p:grpSpPr bwMode="auto">
          <a:xfrm>
            <a:off x="7556500" y="3598863"/>
            <a:ext cx="1295400" cy="1295400"/>
            <a:chOff x="4760" y="2267"/>
            <a:chExt cx="816" cy="816"/>
          </a:xfrm>
        </p:grpSpPr>
        <p:grpSp>
          <p:nvGrpSpPr>
            <p:cNvPr id="13333" name="Group 54"/>
            <p:cNvGrpSpPr>
              <a:grpSpLocks/>
            </p:cNvGrpSpPr>
            <p:nvPr/>
          </p:nvGrpSpPr>
          <p:grpSpPr bwMode="auto">
            <a:xfrm>
              <a:off x="4760" y="2267"/>
              <a:ext cx="816" cy="816"/>
              <a:chOff x="3711" y="950"/>
              <a:chExt cx="816" cy="816"/>
            </a:xfrm>
          </p:grpSpPr>
          <p:sp>
            <p:nvSpPr>
              <p:cNvPr id="13335" name="Oval 55"/>
              <p:cNvSpPr>
                <a:spLocks noChangeArrowheads="1"/>
              </p:cNvSpPr>
              <p:nvPr/>
            </p:nvSpPr>
            <p:spPr bwMode="auto">
              <a:xfrm>
                <a:off x="3711" y="950"/>
                <a:ext cx="816" cy="8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6" name="Oval 56"/>
              <p:cNvSpPr>
                <a:spLocks noChangeArrowheads="1"/>
              </p:cNvSpPr>
              <p:nvPr/>
            </p:nvSpPr>
            <p:spPr bwMode="auto">
              <a:xfrm>
                <a:off x="3787" y="1026"/>
                <a:ext cx="664" cy="6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34" name="Picture 63" descr="j041044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2399"/>
              <a:ext cx="63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2" name="Group 67"/>
          <p:cNvGrpSpPr>
            <a:grpSpLocks/>
          </p:cNvGrpSpPr>
          <p:nvPr/>
        </p:nvGrpSpPr>
        <p:grpSpPr bwMode="auto">
          <a:xfrm>
            <a:off x="7556500" y="5181600"/>
            <a:ext cx="1295400" cy="1295400"/>
            <a:chOff x="4760" y="3264"/>
            <a:chExt cx="816" cy="816"/>
          </a:xfrm>
        </p:grpSpPr>
        <p:grpSp>
          <p:nvGrpSpPr>
            <p:cNvPr id="13329" name="Group 51"/>
            <p:cNvGrpSpPr>
              <a:grpSpLocks/>
            </p:cNvGrpSpPr>
            <p:nvPr/>
          </p:nvGrpSpPr>
          <p:grpSpPr bwMode="auto">
            <a:xfrm>
              <a:off x="4760" y="3264"/>
              <a:ext cx="816" cy="816"/>
              <a:chOff x="3711" y="950"/>
              <a:chExt cx="816" cy="816"/>
            </a:xfrm>
          </p:grpSpPr>
          <p:sp>
            <p:nvSpPr>
              <p:cNvPr id="13331" name="Oval 52"/>
              <p:cNvSpPr>
                <a:spLocks noChangeArrowheads="1"/>
              </p:cNvSpPr>
              <p:nvPr/>
            </p:nvSpPr>
            <p:spPr bwMode="auto">
              <a:xfrm>
                <a:off x="3711" y="950"/>
                <a:ext cx="816" cy="81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32" name="Oval 53"/>
              <p:cNvSpPr>
                <a:spLocks noChangeArrowheads="1"/>
              </p:cNvSpPr>
              <p:nvPr/>
            </p:nvSpPr>
            <p:spPr bwMode="auto">
              <a:xfrm>
                <a:off x="3787" y="1026"/>
                <a:ext cx="664" cy="6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3330" name="Picture 66" descr="j040794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" y="3430"/>
              <a:ext cx="535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2700338" y="404813"/>
            <a:ext cx="3671887" cy="231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7.00</a:t>
            </a:r>
            <a:r>
              <a:rPr lang="ru-RU">
                <a:latin typeface="Arial" charset="0"/>
              </a:rPr>
              <a:t> – Кофе                    </a:t>
            </a:r>
            <a:r>
              <a:rPr lang="ru-RU" b="1">
                <a:latin typeface="Arial" charset="0"/>
              </a:rPr>
              <a:t>10.00</a:t>
            </a:r>
            <a:r>
              <a:rPr lang="ru-RU">
                <a:latin typeface="Arial" charset="0"/>
              </a:rPr>
              <a:t> – Бутерброд  </a:t>
            </a:r>
            <a:r>
              <a:rPr lang="ru-RU" b="1">
                <a:latin typeface="Arial" charset="0"/>
              </a:rPr>
              <a:t>12.00</a:t>
            </a:r>
            <a:r>
              <a:rPr lang="ru-RU">
                <a:latin typeface="Arial" charset="0"/>
              </a:rPr>
              <a:t> - Доширак          </a:t>
            </a:r>
            <a:r>
              <a:rPr lang="ru-RU" b="1">
                <a:latin typeface="Arial" charset="0"/>
              </a:rPr>
              <a:t>14.00</a:t>
            </a:r>
            <a:r>
              <a:rPr lang="ru-RU">
                <a:latin typeface="Arial" charset="0"/>
              </a:rPr>
              <a:t> – Чипсы, Кола </a:t>
            </a:r>
            <a:r>
              <a:rPr lang="ru-RU" b="1">
                <a:latin typeface="Arial" charset="0"/>
              </a:rPr>
              <a:t>18.00</a:t>
            </a:r>
            <a:r>
              <a:rPr lang="ru-RU">
                <a:latin typeface="Arial" charset="0"/>
              </a:rPr>
              <a:t> – Сухарики           </a:t>
            </a:r>
            <a:r>
              <a:rPr lang="ru-RU" b="1">
                <a:latin typeface="Arial" charset="0"/>
              </a:rPr>
              <a:t>20.00</a:t>
            </a:r>
            <a:r>
              <a:rPr lang="ru-RU">
                <a:latin typeface="Arial" charset="0"/>
              </a:rPr>
              <a:t> - Плотный ужин</a:t>
            </a:r>
            <a:r>
              <a:rPr lang="ru-RU" sz="1600"/>
              <a:t>. </a:t>
            </a:r>
          </a:p>
        </p:txBody>
      </p:sp>
      <p:sp>
        <p:nvSpPr>
          <p:cNvPr id="17477" name="Text Box 69"/>
          <p:cNvSpPr txBox="1">
            <a:spLocks noChangeArrowheads="1"/>
          </p:cNvSpPr>
          <p:nvPr/>
        </p:nvSpPr>
        <p:spPr bwMode="auto">
          <a:xfrm>
            <a:off x="2700338" y="404813"/>
            <a:ext cx="3671887" cy="23590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latin typeface="Arial" charset="0"/>
              </a:rPr>
              <a:t>7.00</a:t>
            </a:r>
            <a:r>
              <a:rPr lang="ru-RU">
                <a:latin typeface="Arial" charset="0"/>
              </a:rPr>
              <a:t> – Кофе                    </a:t>
            </a:r>
            <a:r>
              <a:rPr lang="ru-RU" b="1">
                <a:latin typeface="Arial" charset="0"/>
              </a:rPr>
              <a:t>10.00</a:t>
            </a:r>
            <a:r>
              <a:rPr lang="ru-RU">
                <a:latin typeface="Arial" charset="0"/>
              </a:rPr>
              <a:t> – Бутерброд  </a:t>
            </a:r>
            <a:r>
              <a:rPr lang="ru-RU" b="1">
                <a:latin typeface="Arial" charset="0"/>
              </a:rPr>
              <a:t>12.00</a:t>
            </a:r>
            <a:r>
              <a:rPr lang="ru-RU">
                <a:latin typeface="Arial" charset="0"/>
              </a:rPr>
              <a:t> - Доширак          </a:t>
            </a:r>
            <a:r>
              <a:rPr lang="ru-RU" b="1">
                <a:latin typeface="Arial" charset="0"/>
              </a:rPr>
              <a:t>14.00</a:t>
            </a:r>
            <a:r>
              <a:rPr lang="ru-RU">
                <a:latin typeface="Arial" charset="0"/>
              </a:rPr>
              <a:t> – Чипсы, Кола </a:t>
            </a:r>
            <a:r>
              <a:rPr lang="ru-RU" b="1">
                <a:latin typeface="Arial" charset="0"/>
              </a:rPr>
              <a:t>18.00</a:t>
            </a:r>
            <a:r>
              <a:rPr lang="ru-RU">
                <a:latin typeface="Arial" charset="0"/>
              </a:rPr>
              <a:t> – Сухарики           </a:t>
            </a:r>
            <a:r>
              <a:rPr lang="ru-RU" b="1">
                <a:latin typeface="Arial" charset="0"/>
              </a:rPr>
              <a:t>20.00</a:t>
            </a:r>
            <a:r>
              <a:rPr lang="ru-RU">
                <a:latin typeface="Arial" charset="0"/>
              </a:rPr>
              <a:t> - Плотный ужин</a:t>
            </a:r>
            <a:r>
              <a:rPr lang="ru-RU" sz="1600"/>
              <a:t>. </a:t>
            </a:r>
          </a:p>
        </p:txBody>
      </p:sp>
      <p:sp>
        <p:nvSpPr>
          <p:cNvPr id="17478" name="Line 70"/>
          <p:cNvSpPr>
            <a:spLocks noChangeShapeType="1"/>
          </p:cNvSpPr>
          <p:nvPr/>
        </p:nvSpPr>
        <p:spPr bwMode="auto">
          <a:xfrm flipH="1">
            <a:off x="2484438" y="260350"/>
            <a:ext cx="4105275" cy="2663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79" name="Line 71"/>
          <p:cNvSpPr>
            <a:spLocks noChangeShapeType="1"/>
          </p:cNvSpPr>
          <p:nvPr/>
        </p:nvSpPr>
        <p:spPr bwMode="auto">
          <a:xfrm>
            <a:off x="2484438" y="260350"/>
            <a:ext cx="4032250" cy="2592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1979613" y="3573463"/>
            <a:ext cx="5327650" cy="27305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7.00</a:t>
            </a:r>
            <a:r>
              <a:rPr lang="ru-RU" sz="2800">
                <a:latin typeface="Arial" charset="0"/>
              </a:rPr>
              <a:t> – Плотный завтрак.          </a:t>
            </a:r>
            <a:r>
              <a:rPr lang="ru-RU" sz="2800" b="1">
                <a:latin typeface="Arial" charset="0"/>
              </a:rPr>
              <a:t>10.00</a:t>
            </a:r>
            <a:r>
              <a:rPr lang="ru-RU" sz="2800">
                <a:latin typeface="Arial" charset="0"/>
              </a:rPr>
              <a:t> – витаминизированный  второй завтрак.                   </a:t>
            </a:r>
            <a:r>
              <a:rPr lang="ru-RU" sz="2800" b="1">
                <a:latin typeface="Arial" charset="0"/>
              </a:rPr>
              <a:t>13.00</a:t>
            </a:r>
            <a:r>
              <a:rPr lang="ru-RU" sz="2800">
                <a:latin typeface="Arial" charset="0"/>
              </a:rPr>
              <a:t> – Обед.                          </a:t>
            </a:r>
            <a:r>
              <a:rPr lang="ru-RU" sz="2800" b="1">
                <a:latin typeface="Arial" charset="0"/>
              </a:rPr>
              <a:t>16.00</a:t>
            </a:r>
            <a:r>
              <a:rPr lang="ru-RU" sz="2800">
                <a:latin typeface="Arial" charset="0"/>
              </a:rPr>
              <a:t> – Полдник.                   </a:t>
            </a:r>
            <a:r>
              <a:rPr lang="ru-RU" sz="2800" b="1">
                <a:latin typeface="Arial" charset="0"/>
              </a:rPr>
              <a:t>19.00</a:t>
            </a:r>
            <a:r>
              <a:rPr lang="ru-RU" sz="2800">
                <a:latin typeface="Arial" charset="0"/>
              </a:rPr>
              <a:t> – Лёгкий ужин</a:t>
            </a:r>
          </a:p>
        </p:txBody>
      </p:sp>
      <p:sp>
        <p:nvSpPr>
          <p:cNvPr id="17483" name="WordArt 75"/>
          <p:cNvSpPr>
            <a:spLocks noChangeArrowheads="1" noChangeShapeType="1" noTextEdit="1"/>
          </p:cNvSpPr>
          <p:nvPr/>
        </p:nvSpPr>
        <p:spPr bwMode="auto">
          <a:xfrm>
            <a:off x="1835150" y="692150"/>
            <a:ext cx="5832475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ОТКАЖИСЬ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 ПЕРЕКУСОВ,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 РЕЖИМУ ЕШЬ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 ВКУСОМ!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6" grpId="0" animBg="1"/>
      <p:bldP spid="17477" grpId="0" animBg="1"/>
      <p:bldP spid="17477" grpId="1" animBg="1"/>
      <p:bldP spid="17478" grpId="0" animBg="1"/>
      <p:bldP spid="17478" grpId="1" animBg="1"/>
      <p:bldP spid="17479" grpId="0" animBg="1"/>
      <p:bldP spid="17479" grpId="1" animBg="1"/>
      <p:bldP spid="17482" grpId="0" animBg="1"/>
      <p:bldP spid="174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71563" y="1571625"/>
            <a:ext cx="67421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004600"/>
                </a:solidFill>
                <a:latin typeface="Monotype Corsiva" pitchFamily="66" charset="0"/>
              </a:rPr>
              <a:t>«Одно только поколение правильно питающихся людей возродит человечество и сделает болезни столь редким явлением, что на них будут смотреть как на нечто необыкновенное».</a:t>
            </a:r>
          </a:p>
        </p:txBody>
      </p:sp>
      <p:pic>
        <p:nvPicPr>
          <p:cNvPr id="14340" name="Picture 7" descr="MCj035351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3216">
            <a:off x="388938" y="414338"/>
            <a:ext cx="17208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MCj035351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7553">
            <a:off x="6732588" y="4724400"/>
            <a:ext cx="18161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MCj035352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6351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MCj035352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288" y="4724400"/>
            <a:ext cx="16351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7" descr="ef43ff0479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00438"/>
            <a:ext cx="38576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14313" y="214313"/>
            <a:ext cx="8715375" cy="6643687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428625" y="428625"/>
            <a:ext cx="4643438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i="1"/>
              <a:t>Правильное питание детей – основа их здоровья. Эту аксиому знают все, но не все стремятся воплотить в жизнь. правильное питание, как образ жизни – это разнообразная, свежая пища в умеренных количествах, съедаемая в удовольствие. Хотя никто не вычислял точных цифр,  многие отмечают, что рацион питания детей зачастую состоит из чупа-чупсов, чипсов, сладкой газировки и прочих вреднейших продуктов (хотя мы не уверены, что эти химические смеси вообще можно называть продуктами).</a:t>
            </a:r>
          </a:p>
        </p:txBody>
      </p:sp>
      <p:pic>
        <p:nvPicPr>
          <p:cNvPr id="3076" name="Рисунок 3" descr="2ac901ac52befd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9"/>
          <a:stretch>
            <a:fillRect/>
          </a:stretch>
        </p:blipFill>
        <p:spPr bwMode="auto">
          <a:xfrm>
            <a:off x="4929188" y="3286125"/>
            <a:ext cx="1546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5" descr="7e7ccc3a666a1a6665b89a54b4f47259_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28625"/>
            <a:ext cx="36449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0" descr="5320903143b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3"/>
          <a:stretch>
            <a:fillRect/>
          </a:stretch>
        </p:blipFill>
        <p:spPr bwMode="auto">
          <a:xfrm>
            <a:off x="6429375" y="5072063"/>
            <a:ext cx="2286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11" descr="b_c7ff3e192f71be84a4f46a247b6d99c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429000"/>
            <a:ext cx="2190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469900" y="115888"/>
            <a:ext cx="8278813" cy="1143000"/>
          </a:xfrm>
        </p:spPr>
        <p:txBody>
          <a:bodyPr/>
          <a:lstStyle/>
          <a:p>
            <a:pPr eaLnBrk="1" hangingPunct="1"/>
            <a:r>
              <a:rPr lang="ru-RU" sz="3600" b="1" i="1" u="sng" smtClean="0">
                <a:solidFill>
                  <a:srgbClr val="003300"/>
                </a:solidFill>
                <a:latin typeface="Bookman Old Style" pitchFamily="18" charset="0"/>
              </a:rPr>
              <a:t>«Человек есть то, что он ест.»</a:t>
            </a:r>
          </a:p>
        </p:txBody>
      </p:sp>
      <p:pic>
        <p:nvPicPr>
          <p:cNvPr id="4100" name="Picture 7" descr="MPj04306590000[1]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4259263"/>
            <a:ext cx="2663825" cy="2409825"/>
          </a:xfrm>
          <a:noFill/>
        </p:spPr>
      </p:pic>
      <p:pic>
        <p:nvPicPr>
          <p:cNvPr id="4101" name="Picture 9" descr="MPj0433017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303338"/>
            <a:ext cx="2967038" cy="2270125"/>
          </a:xfrm>
          <a:noFill/>
        </p:spPr>
      </p:pic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3059113" y="4005263"/>
            <a:ext cx="34559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3300"/>
                </a:solidFill>
                <a:latin typeface="Bookman Old Style" pitchFamily="18" charset="0"/>
              </a:rPr>
              <a:t>Движение к этой цели должно быть постепенным - шаг за шагом. Каждый шаг продлевает активные годы жизни.</a:t>
            </a:r>
          </a:p>
        </p:txBody>
      </p:sp>
      <p:pic>
        <p:nvPicPr>
          <p:cNvPr id="4103" name="Picture 18" descr="344530c2a76c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lum bright="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291013"/>
            <a:ext cx="3097212" cy="2378075"/>
          </a:xfrm>
          <a:noFill/>
        </p:spPr>
      </p:pic>
      <p:sp>
        <p:nvSpPr>
          <p:cNvPr id="4104" name="Text Box 21"/>
          <p:cNvSpPr txBox="1">
            <a:spLocks noChangeArrowheads="1"/>
          </p:cNvSpPr>
          <p:nvPr/>
        </p:nvSpPr>
        <p:spPr bwMode="auto">
          <a:xfrm>
            <a:off x="-36513" y="1341438"/>
            <a:ext cx="3384551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3300"/>
                </a:solidFill>
                <a:latin typeface="Bookman Old Style" pitchFamily="18" charset="0"/>
              </a:rPr>
              <a:t>Каждый человек в состоянии самостоятельно заботиться о собственном здоровье.</a:t>
            </a:r>
          </a:p>
        </p:txBody>
      </p:sp>
      <p:sp>
        <p:nvSpPr>
          <p:cNvPr id="4105" name="Text Box 22"/>
          <p:cNvSpPr txBox="1">
            <a:spLocks noChangeArrowheads="1"/>
          </p:cNvSpPr>
          <p:nvPr/>
        </p:nvSpPr>
        <p:spPr bwMode="auto">
          <a:xfrm>
            <a:off x="6084888" y="1700213"/>
            <a:ext cx="28797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3300"/>
                </a:solidFill>
                <a:latin typeface="Bookman Old Style" pitchFamily="18" charset="0"/>
              </a:rPr>
              <a:t>Вести здоровый образ жизни совсем не сложно.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67175" y="3140075"/>
            <a:ext cx="4392613" cy="3457575"/>
            <a:chOff x="2835" y="1830"/>
            <a:chExt cx="2767" cy="2178"/>
          </a:xfrm>
        </p:grpSpPr>
        <p:pic>
          <p:nvPicPr>
            <p:cNvPr id="5129" name="Picture 7" descr="j02101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830"/>
              <a:ext cx="2767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8"/>
            <p:cNvSpPr txBox="1">
              <a:spLocks noChangeArrowheads="1"/>
            </p:cNvSpPr>
            <p:nvPr/>
          </p:nvSpPr>
          <p:spPr bwMode="auto">
            <a:xfrm>
              <a:off x="3199" y="2160"/>
              <a:ext cx="2040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>
                  <a:solidFill>
                    <a:srgbClr val="004600"/>
                  </a:solidFill>
                </a:rPr>
                <a:t>Чипсы для лентяя –блюдо идеальное!                            В них консервантов много – И всё ненатуральное!        Ты чипсами не увлекайся, Свежеприготовленным питайся!</a:t>
              </a:r>
            </a:p>
          </p:txBody>
        </p:sp>
      </p:grp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0" y="517525"/>
            <a:ext cx="9144000" cy="1311275"/>
          </a:xfrm>
          <a:prstGeom prst="rect">
            <a:avLst/>
          </a:prstGeom>
          <a:solidFill>
            <a:srgbClr val="6633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u="sng">
                <a:solidFill>
                  <a:srgbClr val="004600"/>
                </a:solidFill>
                <a:latin typeface="Bookman Old Style" pitchFamily="18" charset="0"/>
              </a:rPr>
              <a:t>В </a:t>
            </a:r>
            <a:r>
              <a:rPr lang="ru-RU" sz="2000" b="1" i="1" u="sng">
                <a:solidFill>
                  <a:srgbClr val="004600"/>
                </a:solidFill>
                <a:latin typeface="Bookman Old Style" pitchFamily="18" charset="0"/>
              </a:rPr>
              <a:t>картофеле фри и чипсах</a:t>
            </a:r>
            <a:r>
              <a:rPr lang="ru-RU" sz="2000" b="1" u="sng">
                <a:solidFill>
                  <a:srgbClr val="004600"/>
                </a:solidFill>
                <a:latin typeface="Bookman Old Style" pitchFamily="18" charset="0"/>
              </a:rPr>
              <a:t> ученые обнаружили целый ряд вредных веществ, в том числе вещества, которые используются при производстве различных пластмасс и красок. </a:t>
            </a: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3924300" y="1773238"/>
            <a:ext cx="4895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u="sng">
                <a:solidFill>
                  <a:srgbClr val="004600"/>
                </a:solidFill>
                <a:latin typeface="Bookman Old Style" pitchFamily="18" charset="0"/>
              </a:rPr>
              <a:t> </a:t>
            </a:r>
            <a:r>
              <a:rPr lang="ru-RU" sz="2000" b="1" u="sng">
                <a:solidFill>
                  <a:srgbClr val="004600"/>
                </a:solidFill>
                <a:latin typeface="Bookman Old Style" pitchFamily="18" charset="0"/>
                <a:sym typeface="Wingdings 2" pitchFamily="18" charset="2"/>
              </a:rPr>
              <a:t> </a:t>
            </a:r>
            <a:r>
              <a:rPr lang="ru-RU" sz="2000" b="1" u="sng">
                <a:solidFill>
                  <a:srgbClr val="004600"/>
                </a:solidFill>
                <a:latin typeface="Bookman Old Style" pitchFamily="18" charset="0"/>
              </a:rPr>
              <a:t>Доказано, что эти вещества оказывают токсичное действие на нервную систему животных и человека.</a:t>
            </a:r>
          </a:p>
        </p:txBody>
      </p:sp>
      <p:pic>
        <p:nvPicPr>
          <p:cNvPr id="5126" name="Рисунок 9" descr="producers1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2482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10" descr="9c28699407d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8813"/>
            <a:ext cx="35004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11" descr="d0a7d0b8d0bfd181d18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64648"/>
          <a:stretch>
            <a:fillRect/>
          </a:stretch>
        </p:blipFill>
        <p:spPr bwMode="auto">
          <a:xfrm>
            <a:off x="2857500" y="4071938"/>
            <a:ext cx="1235075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39"/>
          <p:cNvSpPr txBox="1">
            <a:spLocks noChangeArrowheads="1"/>
          </p:cNvSpPr>
          <p:nvPr/>
        </p:nvSpPr>
        <p:spPr bwMode="auto">
          <a:xfrm>
            <a:off x="395288" y="333375"/>
            <a:ext cx="82089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200" b="1">
                <a:latin typeface="Palatino Linotype" pitchFamily="18" charset="0"/>
              </a:rPr>
              <a:t>В состав </a:t>
            </a:r>
            <a:r>
              <a:rPr lang="ru-RU" sz="2200" b="1">
                <a:solidFill>
                  <a:srgbClr val="DC612A"/>
                </a:solidFill>
                <a:latin typeface="Palatino Linotype" pitchFamily="18" charset="0"/>
              </a:rPr>
              <a:t>газированных напитков</a:t>
            </a:r>
            <a:r>
              <a:rPr lang="ru-RU" sz="2200" b="1">
                <a:latin typeface="Palatino Linotype" pitchFamily="18" charset="0"/>
              </a:rPr>
              <a:t> входят различные консерванты, </a:t>
            </a:r>
          </a:p>
          <a:p>
            <a:pPr algn="ctr" eaLnBrk="1" hangingPunct="1"/>
            <a:r>
              <a:rPr lang="ru-RU" sz="2200" b="1">
                <a:latin typeface="Palatino Linotype" pitchFamily="18" charset="0"/>
              </a:rPr>
              <a:t>ароматизаторы и красители, которые неблагоприятно влияют на желудочно-кишечный тракт школьников.</a:t>
            </a:r>
            <a:r>
              <a:rPr lang="ru-RU" sz="2200" b="1"/>
              <a:t> 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4356100" y="1916113"/>
            <a:ext cx="44624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DC612A"/>
                </a:solidFill>
                <a:latin typeface="Palatino Linotype" pitchFamily="18" charset="0"/>
              </a:rPr>
              <a:t>Сахар, в большом количестве присутствующий в газированной воде, провоцирует кариес.</a:t>
            </a:r>
          </a:p>
        </p:txBody>
      </p:sp>
      <p:grpSp>
        <p:nvGrpSpPr>
          <p:cNvPr id="6149" name="Group 45"/>
          <p:cNvGrpSpPr>
            <a:grpSpLocks/>
          </p:cNvGrpSpPr>
          <p:nvPr/>
        </p:nvGrpSpPr>
        <p:grpSpPr bwMode="auto">
          <a:xfrm>
            <a:off x="4427538" y="3068638"/>
            <a:ext cx="4392612" cy="3457575"/>
            <a:chOff x="2789" y="1979"/>
            <a:chExt cx="2767" cy="2178"/>
          </a:xfrm>
        </p:grpSpPr>
        <p:pic>
          <p:nvPicPr>
            <p:cNvPr id="6151" name="Picture 43" descr="j02101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979"/>
              <a:ext cx="2767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44"/>
            <p:cNvSpPr txBox="1">
              <a:spLocks noChangeArrowheads="1"/>
            </p:cNvSpPr>
            <p:nvPr/>
          </p:nvSpPr>
          <p:spPr bwMode="auto">
            <a:xfrm>
              <a:off x="3153" y="2309"/>
              <a:ext cx="2040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b="1" i="1"/>
                <a:t>От нее, от Кока-колы</a:t>
              </a:r>
              <a:br>
                <a:rPr lang="ru-RU" sz="2200" b="1" i="1"/>
              </a:br>
              <a:r>
                <a:rPr lang="ru-RU" sz="2200" b="1" i="1"/>
                <a:t>Лишь желудок будет полным,</a:t>
              </a:r>
              <a:br>
                <a:rPr lang="ru-RU" sz="2200" b="1" i="1"/>
              </a:br>
              <a:r>
                <a:rPr lang="ru-RU" sz="2200" b="1" i="1"/>
                <a:t>А полезности ни грамма,</a:t>
              </a:r>
              <a:br>
                <a:rPr lang="ru-RU" sz="2200" b="1" i="1"/>
              </a:br>
              <a:r>
                <a:rPr lang="ru-RU" sz="2200" b="1" i="1"/>
                <a:t>Создана лишь для рекламы.</a:t>
              </a:r>
              <a:r>
                <a:rPr lang="ru-RU" sz="2200"/>
                <a:t> </a:t>
              </a:r>
            </a:p>
          </p:txBody>
        </p:sp>
      </p:grpSp>
      <p:pic>
        <p:nvPicPr>
          <p:cNvPr id="6150" name="Рисунок 8" descr="label_co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71688"/>
            <a:ext cx="404495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/>
      <p:bldP spid="14376" grpId="1"/>
      <p:bldP spid="14376" grpId="2"/>
      <p:bldP spid="14376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2073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000" b="1">
                <a:latin typeface="Palatino Linotype" pitchFamily="18" charset="0"/>
              </a:rPr>
              <a:t>В состав </a:t>
            </a:r>
            <a:r>
              <a:rPr lang="ru-RU" sz="2000" b="1" i="1">
                <a:latin typeface="Palatino Linotype" pitchFamily="18" charset="0"/>
              </a:rPr>
              <a:t>жвачек</a:t>
            </a:r>
            <a:r>
              <a:rPr lang="ru-RU" sz="2000" b="1">
                <a:latin typeface="Palatino Linotype" pitchFamily="18" charset="0"/>
              </a:rPr>
              <a:t> входят подсластители, красители ,ароматизаторы. Давно уже доказано, что чем дольше контакт сахара с зубами, тем выше риск развития кариеса. И здесь у жвачки, а также у жевательных конфет просто нет конкурентов.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259238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4600"/>
                </a:solidFill>
                <a:latin typeface="Palatino Linotype" pitchFamily="18" charset="0"/>
              </a:rPr>
              <a:t>В работе детских врачей были случаи, когда у детей, которые жаловались на боли в животе, находили в кишечнике резиновые “камни” из слипшихся разноцветных комочков, образовавшихся от жвачки.</a:t>
            </a:r>
            <a:endParaRPr lang="ru-RU" sz="2000">
              <a:solidFill>
                <a:srgbClr val="004600"/>
              </a:solidFill>
              <a:latin typeface="Palatino Linotype" pitchFamily="18" charset="0"/>
            </a:endParaRPr>
          </a:p>
        </p:txBody>
      </p:sp>
      <p:pic>
        <p:nvPicPr>
          <p:cNvPr id="7173" name="Рисунок 9" descr="920645_2007011015453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0" descr="52828725_m_59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357688"/>
            <a:ext cx="22145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1" descr="ead7404db0PIBURIP_5875_d7e08ad4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000250"/>
            <a:ext cx="20510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2" descr="x_0a8ee89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000625"/>
            <a:ext cx="254158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195" name="Group 7"/>
          <p:cNvGrpSpPr>
            <a:grpSpLocks/>
          </p:cNvGrpSpPr>
          <p:nvPr/>
        </p:nvGrpSpPr>
        <p:grpSpPr bwMode="auto">
          <a:xfrm>
            <a:off x="539750" y="476250"/>
            <a:ext cx="8137525" cy="1576388"/>
            <a:chOff x="340" y="300"/>
            <a:chExt cx="5126" cy="993"/>
          </a:xfrm>
        </p:grpSpPr>
        <p:sp>
          <p:nvSpPr>
            <p:cNvPr id="8205" name="Rectangle 3"/>
            <p:cNvSpPr>
              <a:spLocks noChangeArrowheads="1"/>
            </p:cNvSpPr>
            <p:nvPr/>
          </p:nvSpPr>
          <p:spPr bwMode="auto">
            <a:xfrm>
              <a:off x="340" y="391"/>
              <a:ext cx="4627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6" name="Text Box 4"/>
            <p:cNvSpPr txBox="1">
              <a:spLocks noChangeArrowheads="1"/>
            </p:cNvSpPr>
            <p:nvPr/>
          </p:nvSpPr>
          <p:spPr bwMode="auto">
            <a:xfrm>
              <a:off x="431" y="346"/>
              <a:ext cx="3085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/>
                <a:t>Шоколадные конфеты</a:t>
              </a:r>
              <a:br>
                <a:rPr lang="ru-RU" sz="2000" b="1"/>
              </a:br>
              <a:r>
                <a:rPr lang="ru-RU" sz="2000" b="1"/>
                <a:t>Любят взрослые и дети</a:t>
              </a:r>
              <a:br>
                <a:rPr lang="ru-RU" sz="2000" b="1"/>
              </a:br>
              <a:r>
                <a:rPr lang="ru-RU" sz="2000" b="1"/>
                <a:t>Можно съесть штук три от силы,</a:t>
              </a:r>
              <a:br>
                <a:rPr lang="ru-RU" sz="2000" b="1"/>
              </a:br>
              <a:r>
                <a:rPr lang="ru-RU" sz="2000" b="1"/>
                <a:t>Чтоб не быть всегда пассивным.</a:t>
              </a:r>
            </a:p>
          </p:txBody>
        </p:sp>
        <p:pic>
          <p:nvPicPr>
            <p:cNvPr id="8207" name="Picture 5" descr="ру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00"/>
              <a:ext cx="1361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14375" y="2357438"/>
            <a:ext cx="8066088" cy="1884362"/>
            <a:chOff x="385" y="1344"/>
            <a:chExt cx="5081" cy="1187"/>
          </a:xfrm>
        </p:grpSpPr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385" y="1570"/>
              <a:ext cx="5080" cy="81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2381" y="1570"/>
              <a:ext cx="3085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u-RU" sz="2000" b="1"/>
                <a:t>Кириешки не всегда</a:t>
              </a:r>
              <a:br>
                <a:rPr lang="ru-RU" sz="2000" b="1"/>
              </a:br>
              <a:r>
                <a:rPr lang="ru-RU" sz="2000" b="1"/>
                <a:t>Полезная и вкусная еда,</a:t>
              </a:r>
              <a:br>
                <a:rPr lang="ru-RU" sz="2000" b="1"/>
              </a:br>
              <a:r>
                <a:rPr lang="ru-RU" sz="2000" b="1"/>
                <a:t>Усилитель вкуса в них и специи</a:t>
              </a:r>
              <a:br>
                <a:rPr lang="ru-RU" sz="2000" b="1"/>
              </a:br>
              <a:r>
                <a:rPr lang="ru-RU" sz="2000" b="1"/>
                <a:t>Не полезны для питанья детского</a:t>
              </a:r>
            </a:p>
          </p:txBody>
        </p:sp>
        <p:pic>
          <p:nvPicPr>
            <p:cNvPr id="8203" name="Picture 10" descr="л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344"/>
              <a:ext cx="8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1" descr="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752"/>
              <a:ext cx="1043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11188" y="4630738"/>
            <a:ext cx="8137525" cy="1606550"/>
            <a:chOff x="385" y="2917"/>
            <a:chExt cx="5126" cy="1012"/>
          </a:xfrm>
        </p:grpSpPr>
        <p:sp>
          <p:nvSpPr>
            <p:cNvPr id="8198" name="Rectangle 13"/>
            <p:cNvSpPr>
              <a:spLocks noChangeArrowheads="1"/>
            </p:cNvSpPr>
            <p:nvPr/>
          </p:nvSpPr>
          <p:spPr bwMode="auto">
            <a:xfrm>
              <a:off x="385" y="2976"/>
              <a:ext cx="4990" cy="862"/>
            </a:xfrm>
            <a:prstGeom prst="rect">
              <a:avLst/>
            </a:prstGeom>
            <a:solidFill>
              <a:srgbClr val="E7C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Text Box 14"/>
            <p:cNvSpPr txBox="1">
              <a:spLocks noChangeArrowheads="1"/>
            </p:cNvSpPr>
            <p:nvPr/>
          </p:nvSpPr>
          <p:spPr bwMode="auto">
            <a:xfrm>
              <a:off x="385" y="2976"/>
              <a:ext cx="308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/>
                <a:t>Сырок глазированный – вкусно!</a:t>
              </a:r>
              <a:br>
                <a:rPr lang="ru-RU" sz="2000" b="1"/>
              </a:br>
              <a:r>
                <a:rPr lang="ru-RU" sz="2000" b="1"/>
                <a:t>Он нам дает на наслажденье чувства,</a:t>
              </a:r>
              <a:br>
                <a:rPr lang="ru-RU" sz="2000" b="1"/>
              </a:br>
              <a:r>
                <a:rPr lang="ru-RU" sz="2000" b="1"/>
                <a:t>Но калия сорбатом так богат,</a:t>
              </a:r>
              <a:br>
                <a:rPr lang="ru-RU" sz="2000" b="1"/>
              </a:br>
              <a:r>
                <a:rPr lang="ru-RU" sz="2000" b="1"/>
                <a:t>Что съев его, не очень будешь рад.</a:t>
              </a:r>
            </a:p>
          </p:txBody>
        </p:sp>
        <p:pic>
          <p:nvPicPr>
            <p:cNvPr id="8200" name="Picture 15" descr="г"/>
            <p:cNvPicPr>
              <a:picLocks noChangeAspect="1" noChangeArrowheads="1"/>
            </p:cNvPicPr>
            <p:nvPr/>
          </p:nvPicPr>
          <p:blipFill>
            <a:blip r:embed="rId5">
              <a:lum bright="-8000" contras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917"/>
              <a:ext cx="1633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180975" y="0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924300" y="2420938"/>
            <a:ext cx="48942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>
                <a:latin typeface="Bookman Old Style" pitchFamily="18" charset="0"/>
              </a:rPr>
              <a:t>Быстрая пища высококалорийна, содержит много жиров и мало витаминов.</a:t>
            </a:r>
            <a:r>
              <a:rPr lang="ru-RU" sz="2000"/>
              <a:t> </a:t>
            </a:r>
            <a:r>
              <a:rPr lang="ru-RU" sz="2000">
                <a:latin typeface="Bookman Old Style" pitchFamily="18" charset="0"/>
              </a:rPr>
              <a:t>В быстрой еде нашли широкое применение трансжиры – ненатуральные изомеры жирных кислот. Их употребление грозит  неминуемым ожирением, поскольку они увеличивают вес больше, чем любая другая пища с тем же количеством калорий. Не случайно ученые называют их «жиры-убийцы».</a:t>
            </a:r>
            <a:br>
              <a:rPr lang="ru-RU" sz="2000">
                <a:latin typeface="Bookman Old Style" pitchFamily="18" charset="0"/>
              </a:rPr>
            </a:br>
            <a:endParaRPr lang="ru-RU" sz="2000">
              <a:latin typeface="Bookman Old Style" pitchFamily="18" charset="0"/>
            </a:endParaRP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93063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Живи толстым, умри молодым?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4498975" y="1270000"/>
            <a:ext cx="2952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latin typeface="Bookman Old Style" pitchFamily="18" charset="0"/>
              </a:rPr>
              <a:t>Одна из главных причин ожирения –</a:t>
            </a:r>
            <a:r>
              <a:rPr lang="ru-RU" sz="2000">
                <a:latin typeface="Bookman Old Style" pitchFamily="18" charset="0"/>
              </a:rPr>
              <a:t>   </a:t>
            </a:r>
            <a:r>
              <a:rPr lang="ru-RU" sz="2000" b="1">
                <a:solidFill>
                  <a:srgbClr val="FF0000"/>
                </a:solidFill>
                <a:latin typeface="Bookman Old Style" pitchFamily="18" charset="0"/>
              </a:rPr>
              <a:t>ФАСТ-ФУД.</a:t>
            </a:r>
            <a:r>
              <a:rPr lang="ru-RU" sz="2000" b="1">
                <a:latin typeface="Bookman Old Style" pitchFamily="18" charset="0"/>
              </a:rPr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67625" y="1268413"/>
            <a:ext cx="358775" cy="1081087"/>
            <a:chOff x="3470" y="1026"/>
            <a:chExt cx="272" cy="817"/>
          </a:xfrm>
        </p:grpSpPr>
        <p:sp>
          <p:nvSpPr>
            <p:cNvPr id="9224" name="AutoShape 7"/>
            <p:cNvSpPr>
              <a:spLocks noChangeArrowheads="1"/>
            </p:cNvSpPr>
            <p:nvPr/>
          </p:nvSpPr>
          <p:spPr bwMode="auto">
            <a:xfrm>
              <a:off x="3470" y="1026"/>
              <a:ext cx="272" cy="5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26 w 21600"/>
                <a:gd name="T13" fmla="*/ 4518 h 21600"/>
                <a:gd name="T14" fmla="*/ 17074 w 21600"/>
                <a:gd name="T15" fmla="*/ 170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Oval 8"/>
            <p:cNvSpPr>
              <a:spLocks noChangeArrowheads="1"/>
            </p:cNvSpPr>
            <p:nvPr/>
          </p:nvSpPr>
          <p:spPr bwMode="auto">
            <a:xfrm>
              <a:off x="3515" y="1661"/>
              <a:ext cx="182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223" name="Picture 10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14438"/>
            <a:ext cx="37544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6988"/>
            <a:ext cx="9144000" cy="6858000"/>
          </a:xfrm>
          <a:prstGeom prst="rect">
            <a:avLst/>
          </a:prstGeom>
          <a:solidFill>
            <a:srgbClr val="FFEE38"/>
          </a:solidFill>
          <a:ln w="381000">
            <a:solidFill>
              <a:srgbClr val="13923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 descr="j01123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05038"/>
            <a:ext cx="143986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j04079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09963"/>
            <a:ext cx="13684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j04134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33600"/>
            <a:ext cx="11604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j04132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22675"/>
            <a:ext cx="17272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j011087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13684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j04061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233988"/>
            <a:ext cx="15843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2" descr="j042808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17863"/>
            <a:ext cx="28082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MCj0424454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141663"/>
            <a:ext cx="30241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250825" y="269875"/>
            <a:ext cx="864235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5A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Есть без меры для обжор – это смертный приговор!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469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Calibri</vt:lpstr>
      <vt:lpstr>Book Antiqua</vt:lpstr>
      <vt:lpstr>Bookman Old Style</vt:lpstr>
      <vt:lpstr>Wingdings 2</vt:lpstr>
      <vt:lpstr>Palatino Linotype</vt:lpstr>
      <vt:lpstr>Monotype Corsiva</vt:lpstr>
      <vt:lpstr>Оформление по умолчанию</vt:lpstr>
      <vt:lpstr>«Здоровое</vt:lpstr>
      <vt:lpstr>Презентация PowerPoint</vt:lpstr>
      <vt:lpstr>«Человек есть то, что он ест.»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22</cp:revision>
  <dcterms:created xsi:type="dcterms:W3CDTF">1601-01-01T00:00:00Z</dcterms:created>
  <dcterms:modified xsi:type="dcterms:W3CDTF">2012-11-04T18:11:27Z</dcterms:modified>
</cp:coreProperties>
</file>