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5" r:id="rId16"/>
    <p:sldId id="274" r:id="rId17"/>
    <p:sldId id="276" r:id="rId18"/>
    <p:sldId id="277" r:id="rId19"/>
    <p:sldId id="279" r:id="rId20"/>
    <p:sldId id="280" r:id="rId21"/>
    <p:sldId id="281" r:id="rId22"/>
    <p:sldId id="282" r:id="rId23"/>
    <p:sldId id="283" r:id="rId24"/>
    <p:sldId id="284" r:id="rId25"/>
    <p:sldId id="286" r:id="rId26"/>
    <p:sldId id="271" r:id="rId27"/>
    <p:sldId id="278" r:id="rId28"/>
  </p:sldIdLst>
  <p:sldSz cx="9144000" cy="6858000" type="screen4x3"/>
  <p:notesSz cx="6858000" cy="9144000"/>
  <p:custDataLst>
    <p:tags r:id="rId3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98" d="100"/>
          <a:sy n="98" d="100"/>
        </p:scale>
        <p:origin x="115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C81B0A-D3B4-411C-9215-7DC44F3A814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0F96AC-538A-46A7-9467-C3869814B8DB}">
      <dgm:prSet phldrT="[Текст]"/>
      <dgm:spPr>
        <a:gradFill rotWithShape="0">
          <a:gsLst>
            <a:gs pos="0">
              <a:schemeClr val="tx2">
                <a:lumMod val="75000"/>
              </a:scheme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 scaled="0"/>
        </a:gradFill>
      </dgm:spPr>
      <dgm:t>
        <a:bodyPr/>
        <a:lstStyle/>
        <a:p>
          <a:r>
            <a:rPr lang="ru-RU" dirty="0" smtClean="0"/>
            <a:t>Направление</a:t>
          </a:r>
          <a:endParaRPr lang="ru-RU" dirty="0"/>
        </a:p>
      </dgm:t>
    </dgm:pt>
    <dgm:pt modelId="{A3629713-69B3-4B50-8D25-D8FFFC35FF1E}" type="parTrans" cxnId="{E4DD4BF6-E171-432F-A122-EE590E0A2833}">
      <dgm:prSet/>
      <dgm:spPr/>
      <dgm:t>
        <a:bodyPr/>
        <a:lstStyle/>
        <a:p>
          <a:endParaRPr lang="ru-RU"/>
        </a:p>
      </dgm:t>
    </dgm:pt>
    <dgm:pt modelId="{F30C674A-AAE3-473F-84D4-AF28E0993E62}" type="sibTrans" cxnId="{E4DD4BF6-E171-432F-A122-EE590E0A2833}">
      <dgm:prSet/>
      <dgm:spPr/>
      <dgm:t>
        <a:bodyPr/>
        <a:lstStyle/>
        <a:p>
          <a:endParaRPr lang="ru-RU"/>
        </a:p>
      </dgm:t>
    </dgm:pt>
    <dgm:pt modelId="{5899D30B-8F71-4B4A-90BE-C3A838F3B607}">
      <dgm:prSet phldrT="[Текст]"/>
      <dgm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ru-RU" dirty="0" smtClean="0"/>
            <a:t>Определяется азимутом</a:t>
          </a:r>
          <a:endParaRPr lang="ru-RU" dirty="0"/>
        </a:p>
      </dgm:t>
    </dgm:pt>
    <dgm:pt modelId="{18F7309C-79A4-4B53-AC54-53E2A5794245}" type="parTrans" cxnId="{EC423B77-00BA-4091-AE72-5ACC6007621F}">
      <dgm:prSet/>
      <dgm:spPr/>
      <dgm:t>
        <a:bodyPr/>
        <a:lstStyle/>
        <a:p>
          <a:endParaRPr lang="ru-RU"/>
        </a:p>
      </dgm:t>
    </dgm:pt>
    <dgm:pt modelId="{80B82227-E5EA-4001-823C-C696810B0D7D}" type="sibTrans" cxnId="{EC423B77-00BA-4091-AE72-5ACC6007621F}">
      <dgm:prSet/>
      <dgm:spPr/>
      <dgm:t>
        <a:bodyPr/>
        <a:lstStyle/>
        <a:p>
          <a:endParaRPr lang="ru-RU"/>
        </a:p>
      </dgm:t>
    </dgm:pt>
    <dgm:pt modelId="{410C8F4E-6853-43AE-9525-B6E40E994E8A}">
      <dgm:prSet phldrT="[Текст]"/>
      <dgm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ru-RU" dirty="0" smtClean="0"/>
            <a:t>Измеряется в градусах</a:t>
          </a:r>
          <a:endParaRPr lang="ru-RU" dirty="0"/>
        </a:p>
      </dgm:t>
    </dgm:pt>
    <dgm:pt modelId="{7BFFACA6-E134-46E3-B829-1C993EFFCFA2}" type="parTrans" cxnId="{1E4F29DF-CA14-47C4-804B-24940A8E3569}">
      <dgm:prSet/>
      <dgm:spPr/>
      <dgm:t>
        <a:bodyPr/>
        <a:lstStyle/>
        <a:p>
          <a:endParaRPr lang="ru-RU"/>
        </a:p>
      </dgm:t>
    </dgm:pt>
    <dgm:pt modelId="{A0B3FB06-DA81-4391-A3F0-0408164A5AFE}" type="sibTrans" cxnId="{1E4F29DF-CA14-47C4-804B-24940A8E3569}">
      <dgm:prSet/>
      <dgm:spPr/>
      <dgm:t>
        <a:bodyPr/>
        <a:lstStyle/>
        <a:p>
          <a:endParaRPr lang="ru-RU"/>
        </a:p>
      </dgm:t>
    </dgm:pt>
    <dgm:pt modelId="{1B1D00B9-71FC-4B12-B72E-07B636AC642D}">
      <dgm:prSet phldrT="[Текст]"/>
      <dgm:spPr>
        <a:gradFill rotWithShape="0">
          <a:gsLst>
            <a:gs pos="0">
              <a:schemeClr val="tx2">
                <a:lumMod val="75000"/>
              </a:scheme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 scaled="0"/>
        </a:gradFill>
      </dgm:spPr>
      <dgm:t>
        <a:bodyPr/>
        <a:lstStyle/>
        <a:p>
          <a:r>
            <a:rPr lang="ru-RU" dirty="0" smtClean="0"/>
            <a:t>Скорость</a:t>
          </a:r>
          <a:endParaRPr lang="ru-RU" dirty="0"/>
        </a:p>
      </dgm:t>
    </dgm:pt>
    <dgm:pt modelId="{3F5046FC-8FFA-4F95-B947-0F701D5D9AA1}" type="parTrans" cxnId="{23782D9E-EF85-4840-BC8E-C3F419FAF7D5}">
      <dgm:prSet/>
      <dgm:spPr/>
      <dgm:t>
        <a:bodyPr/>
        <a:lstStyle/>
        <a:p>
          <a:endParaRPr lang="ru-RU"/>
        </a:p>
      </dgm:t>
    </dgm:pt>
    <dgm:pt modelId="{94F8BABC-2C4C-4301-9C56-F1BFA2C8F8B4}" type="sibTrans" cxnId="{23782D9E-EF85-4840-BC8E-C3F419FAF7D5}">
      <dgm:prSet/>
      <dgm:spPr/>
      <dgm:t>
        <a:bodyPr/>
        <a:lstStyle/>
        <a:p>
          <a:endParaRPr lang="ru-RU"/>
        </a:p>
      </dgm:t>
    </dgm:pt>
    <dgm:pt modelId="{BBB0A9B4-7703-4AD8-B829-4F50778A82F2}">
      <dgm:prSet phldrT="[Текст]"/>
      <dgm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ru-RU" dirty="0" smtClean="0"/>
            <a:t>Измеряется в м/с, км/ч</a:t>
          </a:r>
          <a:endParaRPr lang="ru-RU" dirty="0"/>
        </a:p>
      </dgm:t>
    </dgm:pt>
    <dgm:pt modelId="{CA5D9BCD-8CF2-4D4C-BE92-47EF6B18CEEF}" type="parTrans" cxnId="{5EE7065D-5583-4728-B6ED-E4BBBEFBB40E}">
      <dgm:prSet/>
      <dgm:spPr/>
      <dgm:t>
        <a:bodyPr/>
        <a:lstStyle/>
        <a:p>
          <a:endParaRPr lang="ru-RU"/>
        </a:p>
      </dgm:t>
    </dgm:pt>
    <dgm:pt modelId="{1F0BC1CC-58A9-429C-80C2-861E118DB0BD}" type="sibTrans" cxnId="{5EE7065D-5583-4728-B6ED-E4BBBEFBB40E}">
      <dgm:prSet/>
      <dgm:spPr/>
      <dgm:t>
        <a:bodyPr/>
        <a:lstStyle/>
        <a:p>
          <a:endParaRPr lang="ru-RU"/>
        </a:p>
      </dgm:t>
    </dgm:pt>
    <dgm:pt modelId="{FC192FD5-BFC8-48BA-B633-55790B660341}">
      <dgm:prSet phldrT="[Текст]"/>
      <dgm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ru-RU" dirty="0" smtClean="0"/>
            <a:t>В баллах шкалы Бофора</a:t>
          </a:r>
          <a:endParaRPr lang="ru-RU" dirty="0"/>
        </a:p>
      </dgm:t>
    </dgm:pt>
    <dgm:pt modelId="{31BB69C8-44D2-417E-8D68-56E294C4296D}" type="parTrans" cxnId="{0A925037-3D9C-4F28-BDE4-D65D3C500381}">
      <dgm:prSet/>
      <dgm:spPr/>
      <dgm:t>
        <a:bodyPr/>
        <a:lstStyle/>
        <a:p>
          <a:endParaRPr lang="ru-RU"/>
        </a:p>
      </dgm:t>
    </dgm:pt>
    <dgm:pt modelId="{0C87A1EA-EBA4-4B9F-9322-83E7E88FE9D3}" type="sibTrans" cxnId="{0A925037-3D9C-4F28-BDE4-D65D3C500381}">
      <dgm:prSet/>
      <dgm:spPr/>
      <dgm:t>
        <a:bodyPr/>
        <a:lstStyle/>
        <a:p>
          <a:endParaRPr lang="ru-RU"/>
        </a:p>
      </dgm:t>
    </dgm:pt>
    <dgm:pt modelId="{8473295C-16F6-478F-A1BE-C5FA212D8C9B}">
      <dgm:prSet phldrT="[Текст]"/>
      <dgm:spPr>
        <a:gradFill rotWithShape="0">
          <a:gsLst>
            <a:gs pos="0">
              <a:schemeClr val="tx2">
                <a:lumMod val="75000"/>
              </a:scheme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 scaled="0"/>
        </a:gradFill>
      </dgm:spPr>
      <dgm:t>
        <a:bodyPr/>
        <a:lstStyle/>
        <a:p>
          <a:r>
            <a:rPr lang="ru-RU" dirty="0" smtClean="0"/>
            <a:t>Сила</a:t>
          </a:r>
          <a:endParaRPr lang="ru-RU" dirty="0"/>
        </a:p>
      </dgm:t>
    </dgm:pt>
    <dgm:pt modelId="{CE68360F-89E2-4887-BE29-7DE151BA7B87}" type="parTrans" cxnId="{1B54D5EF-3A6E-4D43-B1B1-DE9B064CC6C3}">
      <dgm:prSet/>
      <dgm:spPr/>
      <dgm:t>
        <a:bodyPr/>
        <a:lstStyle/>
        <a:p>
          <a:endParaRPr lang="ru-RU"/>
        </a:p>
      </dgm:t>
    </dgm:pt>
    <dgm:pt modelId="{DBEFC82B-688C-42F2-BF86-0104AF95B518}" type="sibTrans" cxnId="{1B54D5EF-3A6E-4D43-B1B1-DE9B064CC6C3}">
      <dgm:prSet/>
      <dgm:spPr/>
      <dgm:t>
        <a:bodyPr/>
        <a:lstStyle/>
        <a:p>
          <a:endParaRPr lang="ru-RU"/>
        </a:p>
      </dgm:t>
    </dgm:pt>
    <dgm:pt modelId="{12EEA473-223D-4F74-813F-D0F9E7575CB6}">
      <dgm:prSet phldrT="[Текст]" custT="1"/>
      <dgm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ru-RU" sz="2500" dirty="0" smtClean="0"/>
            <a:t>Давлением на 1 м</a:t>
          </a:r>
          <a:r>
            <a:rPr lang="ru-RU" sz="2500" dirty="0" smtClean="0">
              <a:latin typeface="Times New Roman"/>
              <a:cs typeface="Times New Roman"/>
            </a:rPr>
            <a:t>²</a:t>
          </a:r>
          <a:r>
            <a:rPr lang="ru-RU" sz="2500" dirty="0" smtClean="0"/>
            <a:t> поверхности</a:t>
          </a:r>
          <a:endParaRPr lang="ru-RU" sz="2500" dirty="0"/>
        </a:p>
      </dgm:t>
    </dgm:pt>
    <dgm:pt modelId="{B19FF078-A9D8-4914-BFC2-072A399D2E39}" type="parTrans" cxnId="{D9344D2C-D2DC-41EF-9DA6-39517D850A97}">
      <dgm:prSet/>
      <dgm:spPr/>
      <dgm:t>
        <a:bodyPr/>
        <a:lstStyle/>
        <a:p>
          <a:endParaRPr lang="ru-RU"/>
        </a:p>
      </dgm:t>
    </dgm:pt>
    <dgm:pt modelId="{4485AD98-D2B8-49BB-B5F9-103FEAE7868C}" type="sibTrans" cxnId="{D9344D2C-D2DC-41EF-9DA6-39517D850A97}">
      <dgm:prSet/>
      <dgm:spPr/>
      <dgm:t>
        <a:bodyPr/>
        <a:lstStyle/>
        <a:p>
          <a:endParaRPr lang="ru-RU"/>
        </a:p>
      </dgm:t>
    </dgm:pt>
    <dgm:pt modelId="{4EE30D46-F6F2-47A4-8DD0-29B15139CA2C}" type="pres">
      <dgm:prSet presAssocID="{77C81B0A-D3B4-411C-9215-7DC44F3A814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B21FE8-156B-4F18-A2A1-FC96CB4B1D27}" type="pres">
      <dgm:prSet presAssocID="{080F96AC-538A-46A7-9467-C3869814B8DB}" presName="composite" presStyleCnt="0"/>
      <dgm:spPr/>
    </dgm:pt>
    <dgm:pt modelId="{9DD7DB0B-84DA-41D4-ACCF-6A4A678352C8}" type="pres">
      <dgm:prSet presAssocID="{080F96AC-538A-46A7-9467-C3869814B8DB}" presName="parTx" presStyleLbl="alignNode1" presStyleIdx="0" presStyleCnt="3" custLinFactNeighborX="-16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ED536C-A6E8-4A44-9AFC-01FD57EBDE9D}" type="pres">
      <dgm:prSet presAssocID="{080F96AC-538A-46A7-9467-C3869814B8D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299001-5213-41DC-B5A0-E43E16A5B2DB}" type="pres">
      <dgm:prSet presAssocID="{F30C674A-AAE3-473F-84D4-AF28E0993E62}" presName="space" presStyleCnt="0"/>
      <dgm:spPr/>
    </dgm:pt>
    <dgm:pt modelId="{EC6EA434-3B86-4567-8F37-769852B8F748}" type="pres">
      <dgm:prSet presAssocID="{1B1D00B9-71FC-4B12-B72E-07B636AC642D}" presName="composite" presStyleCnt="0"/>
      <dgm:spPr/>
    </dgm:pt>
    <dgm:pt modelId="{E4A9E490-93DB-4775-9A40-B24FCC124004}" type="pres">
      <dgm:prSet presAssocID="{1B1D00B9-71FC-4B12-B72E-07B636AC642D}" presName="parTx" presStyleLbl="alignNode1" presStyleIdx="1" presStyleCnt="3" custLinFactNeighborX="-16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B5B953-B9CC-4D46-90BC-DC4FEC353574}" type="pres">
      <dgm:prSet presAssocID="{1B1D00B9-71FC-4B12-B72E-07B636AC642D}" presName="desTx" presStyleLbl="alignAccFollowNode1" presStyleIdx="1" presStyleCnt="3" custLinFactNeighborX="-17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95C06B-41E4-4D8B-A788-29E54E525BD7}" type="pres">
      <dgm:prSet presAssocID="{94F8BABC-2C4C-4301-9C56-F1BFA2C8F8B4}" presName="space" presStyleCnt="0"/>
      <dgm:spPr/>
    </dgm:pt>
    <dgm:pt modelId="{3A3089C9-8444-48FD-BDA1-9E357E4877FA}" type="pres">
      <dgm:prSet presAssocID="{8473295C-16F6-478F-A1BE-C5FA212D8C9B}" presName="composite" presStyleCnt="0"/>
      <dgm:spPr/>
    </dgm:pt>
    <dgm:pt modelId="{E0833BEA-6FC9-4132-A2BB-DE8B9135E223}" type="pres">
      <dgm:prSet presAssocID="{8473295C-16F6-478F-A1BE-C5FA212D8C9B}" presName="parTx" presStyleLbl="alignNode1" presStyleIdx="2" presStyleCnt="3" custLinFactNeighborX="-16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62D6D6-D861-4B8A-A3AA-CA6127E2ECB4}" type="pres">
      <dgm:prSet presAssocID="{8473295C-16F6-478F-A1BE-C5FA212D8C9B}" presName="desTx" presStyleLbl="alignAccFollowNode1" presStyleIdx="2" presStyleCnt="3" custLinFactNeighborX="-17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AC566E-A9B8-40E5-8800-7607E51105CB}" type="presOf" srcId="{FC192FD5-BFC8-48BA-B633-55790B660341}" destId="{C1B5B953-B9CC-4D46-90BC-DC4FEC353574}" srcOrd="0" destOrd="1" presId="urn:microsoft.com/office/officeart/2005/8/layout/hList1"/>
    <dgm:cxn modelId="{1E4F29DF-CA14-47C4-804B-24940A8E3569}" srcId="{080F96AC-538A-46A7-9467-C3869814B8DB}" destId="{410C8F4E-6853-43AE-9525-B6E40E994E8A}" srcOrd="1" destOrd="0" parTransId="{7BFFACA6-E134-46E3-B829-1C993EFFCFA2}" sibTransId="{A0B3FB06-DA81-4391-A3F0-0408164A5AFE}"/>
    <dgm:cxn modelId="{E01086C2-D577-4BDF-B5F5-A88A86ED0E23}" type="presOf" srcId="{1B1D00B9-71FC-4B12-B72E-07B636AC642D}" destId="{E4A9E490-93DB-4775-9A40-B24FCC124004}" srcOrd="0" destOrd="0" presId="urn:microsoft.com/office/officeart/2005/8/layout/hList1"/>
    <dgm:cxn modelId="{3E83A88F-1A54-4805-9ED9-1079B3C402CE}" type="presOf" srcId="{77C81B0A-D3B4-411C-9215-7DC44F3A8147}" destId="{4EE30D46-F6F2-47A4-8DD0-29B15139CA2C}" srcOrd="0" destOrd="0" presId="urn:microsoft.com/office/officeart/2005/8/layout/hList1"/>
    <dgm:cxn modelId="{620B80E7-425D-473C-A638-17FC9B2945D5}" type="presOf" srcId="{080F96AC-538A-46A7-9467-C3869814B8DB}" destId="{9DD7DB0B-84DA-41D4-ACCF-6A4A678352C8}" srcOrd="0" destOrd="0" presId="urn:microsoft.com/office/officeart/2005/8/layout/hList1"/>
    <dgm:cxn modelId="{23782D9E-EF85-4840-BC8E-C3F419FAF7D5}" srcId="{77C81B0A-D3B4-411C-9215-7DC44F3A8147}" destId="{1B1D00B9-71FC-4B12-B72E-07B636AC642D}" srcOrd="1" destOrd="0" parTransId="{3F5046FC-8FFA-4F95-B947-0F701D5D9AA1}" sibTransId="{94F8BABC-2C4C-4301-9C56-F1BFA2C8F8B4}"/>
    <dgm:cxn modelId="{07559C27-E9C0-4338-9515-E76ED26DDDE4}" type="presOf" srcId="{12EEA473-223D-4F74-813F-D0F9E7575CB6}" destId="{9C62D6D6-D861-4B8A-A3AA-CA6127E2ECB4}" srcOrd="0" destOrd="0" presId="urn:microsoft.com/office/officeart/2005/8/layout/hList1"/>
    <dgm:cxn modelId="{EC423B77-00BA-4091-AE72-5ACC6007621F}" srcId="{080F96AC-538A-46A7-9467-C3869814B8DB}" destId="{5899D30B-8F71-4B4A-90BE-C3A838F3B607}" srcOrd="0" destOrd="0" parTransId="{18F7309C-79A4-4B53-AC54-53E2A5794245}" sibTransId="{80B82227-E5EA-4001-823C-C696810B0D7D}"/>
    <dgm:cxn modelId="{0A925037-3D9C-4F28-BDE4-D65D3C500381}" srcId="{1B1D00B9-71FC-4B12-B72E-07B636AC642D}" destId="{FC192FD5-BFC8-48BA-B633-55790B660341}" srcOrd="1" destOrd="0" parTransId="{31BB69C8-44D2-417E-8D68-56E294C4296D}" sibTransId="{0C87A1EA-EBA4-4B9F-9322-83E7E88FE9D3}"/>
    <dgm:cxn modelId="{E4DD4BF6-E171-432F-A122-EE590E0A2833}" srcId="{77C81B0A-D3B4-411C-9215-7DC44F3A8147}" destId="{080F96AC-538A-46A7-9467-C3869814B8DB}" srcOrd="0" destOrd="0" parTransId="{A3629713-69B3-4B50-8D25-D8FFFC35FF1E}" sibTransId="{F30C674A-AAE3-473F-84D4-AF28E0993E62}"/>
    <dgm:cxn modelId="{1B54D5EF-3A6E-4D43-B1B1-DE9B064CC6C3}" srcId="{77C81B0A-D3B4-411C-9215-7DC44F3A8147}" destId="{8473295C-16F6-478F-A1BE-C5FA212D8C9B}" srcOrd="2" destOrd="0" parTransId="{CE68360F-89E2-4887-BE29-7DE151BA7B87}" sibTransId="{DBEFC82B-688C-42F2-BF86-0104AF95B518}"/>
    <dgm:cxn modelId="{5C9BE302-7F46-4C54-B353-472CD8896398}" type="presOf" srcId="{8473295C-16F6-478F-A1BE-C5FA212D8C9B}" destId="{E0833BEA-6FC9-4132-A2BB-DE8B9135E223}" srcOrd="0" destOrd="0" presId="urn:microsoft.com/office/officeart/2005/8/layout/hList1"/>
    <dgm:cxn modelId="{C4619C16-FB61-4178-92BB-05F61C9D0E25}" type="presOf" srcId="{410C8F4E-6853-43AE-9525-B6E40E994E8A}" destId="{A2ED536C-A6E8-4A44-9AFC-01FD57EBDE9D}" srcOrd="0" destOrd="1" presId="urn:microsoft.com/office/officeart/2005/8/layout/hList1"/>
    <dgm:cxn modelId="{5D53CFAD-7346-413D-8A7C-4CA74C1FEF8F}" type="presOf" srcId="{5899D30B-8F71-4B4A-90BE-C3A838F3B607}" destId="{A2ED536C-A6E8-4A44-9AFC-01FD57EBDE9D}" srcOrd="0" destOrd="0" presId="urn:microsoft.com/office/officeart/2005/8/layout/hList1"/>
    <dgm:cxn modelId="{601379C4-86BA-43A4-BA45-2E7018CC1303}" type="presOf" srcId="{BBB0A9B4-7703-4AD8-B829-4F50778A82F2}" destId="{C1B5B953-B9CC-4D46-90BC-DC4FEC353574}" srcOrd="0" destOrd="0" presId="urn:microsoft.com/office/officeart/2005/8/layout/hList1"/>
    <dgm:cxn modelId="{5EE7065D-5583-4728-B6ED-E4BBBEFBB40E}" srcId="{1B1D00B9-71FC-4B12-B72E-07B636AC642D}" destId="{BBB0A9B4-7703-4AD8-B829-4F50778A82F2}" srcOrd="0" destOrd="0" parTransId="{CA5D9BCD-8CF2-4D4C-BE92-47EF6B18CEEF}" sibTransId="{1F0BC1CC-58A9-429C-80C2-861E118DB0BD}"/>
    <dgm:cxn modelId="{D9344D2C-D2DC-41EF-9DA6-39517D850A97}" srcId="{8473295C-16F6-478F-A1BE-C5FA212D8C9B}" destId="{12EEA473-223D-4F74-813F-D0F9E7575CB6}" srcOrd="0" destOrd="0" parTransId="{B19FF078-A9D8-4914-BFC2-072A399D2E39}" sibTransId="{4485AD98-D2B8-49BB-B5F9-103FEAE7868C}"/>
    <dgm:cxn modelId="{B0CD3CD8-0BB2-41F2-BE20-58A68201D6F6}" type="presParOf" srcId="{4EE30D46-F6F2-47A4-8DD0-29B15139CA2C}" destId="{E2B21FE8-156B-4F18-A2A1-FC96CB4B1D27}" srcOrd="0" destOrd="0" presId="urn:microsoft.com/office/officeart/2005/8/layout/hList1"/>
    <dgm:cxn modelId="{E88E4392-497D-4046-9260-2382D0611F96}" type="presParOf" srcId="{E2B21FE8-156B-4F18-A2A1-FC96CB4B1D27}" destId="{9DD7DB0B-84DA-41D4-ACCF-6A4A678352C8}" srcOrd="0" destOrd="0" presId="urn:microsoft.com/office/officeart/2005/8/layout/hList1"/>
    <dgm:cxn modelId="{70B003CF-6061-4058-B1B5-680F14246FA2}" type="presParOf" srcId="{E2B21FE8-156B-4F18-A2A1-FC96CB4B1D27}" destId="{A2ED536C-A6E8-4A44-9AFC-01FD57EBDE9D}" srcOrd="1" destOrd="0" presId="urn:microsoft.com/office/officeart/2005/8/layout/hList1"/>
    <dgm:cxn modelId="{6FBA0074-1CAB-4F44-8230-F0F102141FE4}" type="presParOf" srcId="{4EE30D46-F6F2-47A4-8DD0-29B15139CA2C}" destId="{5F299001-5213-41DC-B5A0-E43E16A5B2DB}" srcOrd="1" destOrd="0" presId="urn:microsoft.com/office/officeart/2005/8/layout/hList1"/>
    <dgm:cxn modelId="{BC88C1A7-8D6C-420E-960E-AD920D1FA9C3}" type="presParOf" srcId="{4EE30D46-F6F2-47A4-8DD0-29B15139CA2C}" destId="{EC6EA434-3B86-4567-8F37-769852B8F748}" srcOrd="2" destOrd="0" presId="urn:microsoft.com/office/officeart/2005/8/layout/hList1"/>
    <dgm:cxn modelId="{384C0835-19D8-410E-BE85-FA69B3000347}" type="presParOf" srcId="{EC6EA434-3B86-4567-8F37-769852B8F748}" destId="{E4A9E490-93DB-4775-9A40-B24FCC124004}" srcOrd="0" destOrd="0" presId="urn:microsoft.com/office/officeart/2005/8/layout/hList1"/>
    <dgm:cxn modelId="{AD37E35E-0808-42E7-BFE3-658DF6FED6C6}" type="presParOf" srcId="{EC6EA434-3B86-4567-8F37-769852B8F748}" destId="{C1B5B953-B9CC-4D46-90BC-DC4FEC353574}" srcOrd="1" destOrd="0" presId="urn:microsoft.com/office/officeart/2005/8/layout/hList1"/>
    <dgm:cxn modelId="{5AD977DB-2B0B-48C5-AD6D-52A31E321EE7}" type="presParOf" srcId="{4EE30D46-F6F2-47A4-8DD0-29B15139CA2C}" destId="{3E95C06B-41E4-4D8B-A788-29E54E525BD7}" srcOrd="3" destOrd="0" presId="urn:microsoft.com/office/officeart/2005/8/layout/hList1"/>
    <dgm:cxn modelId="{FDD6B27A-1A5A-4C8D-A4C8-0137576CFCAF}" type="presParOf" srcId="{4EE30D46-F6F2-47A4-8DD0-29B15139CA2C}" destId="{3A3089C9-8444-48FD-BDA1-9E357E4877FA}" srcOrd="4" destOrd="0" presId="urn:microsoft.com/office/officeart/2005/8/layout/hList1"/>
    <dgm:cxn modelId="{EE07B68C-689D-4CDA-BDA0-85C55D1A1584}" type="presParOf" srcId="{3A3089C9-8444-48FD-BDA1-9E357E4877FA}" destId="{E0833BEA-6FC9-4132-A2BB-DE8B9135E223}" srcOrd="0" destOrd="0" presId="urn:microsoft.com/office/officeart/2005/8/layout/hList1"/>
    <dgm:cxn modelId="{6FC25E30-9664-4D92-BFC4-B51D3253A3AF}" type="presParOf" srcId="{3A3089C9-8444-48FD-BDA1-9E357E4877FA}" destId="{9C62D6D6-D861-4B8A-A3AA-CA6127E2ECB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2BC61-3380-4C95-9307-FE87FFFD636D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DAC686-0E5E-42BF-9D01-DD7A5D92E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539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AC686-0E5E-42BF-9D01-DD7A5D92EEE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8884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AC686-0E5E-42BF-9D01-DD7A5D92EEE5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3069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AC686-0E5E-42BF-9D01-DD7A5D92EEE5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4298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AC686-0E5E-42BF-9D01-DD7A5D92EEE5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8497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AC686-0E5E-42BF-9D01-DD7A5D92EEE5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8578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AC686-0E5E-42BF-9D01-DD7A5D92EEE5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8754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AC686-0E5E-42BF-9D01-DD7A5D92EEE5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8520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AC686-0E5E-42BF-9D01-DD7A5D92EEE5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5509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AC686-0E5E-42BF-9D01-DD7A5D92EEE5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5817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AC686-0E5E-42BF-9D01-DD7A5D92EEE5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7290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AC686-0E5E-42BF-9D01-DD7A5D92EEE5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524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AC686-0E5E-42BF-9D01-DD7A5D92EEE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9468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AC686-0E5E-42BF-9D01-DD7A5D92EEE5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931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AC686-0E5E-42BF-9D01-DD7A5D92EEE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89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AC686-0E5E-42BF-9D01-DD7A5D92EEE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6325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AC686-0E5E-42BF-9D01-DD7A5D92EEE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197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AC686-0E5E-42BF-9D01-DD7A5D92EEE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443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AC686-0E5E-42BF-9D01-DD7A5D92EEE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2872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AC686-0E5E-42BF-9D01-DD7A5D92EEE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3804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AC686-0E5E-42BF-9D01-DD7A5D92EEE5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625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3643314"/>
            <a:ext cx="7772400" cy="857256"/>
          </a:xfrm>
        </p:spPr>
        <p:txBody>
          <a:bodyPr/>
          <a:lstStyle>
            <a:lvl1pPr algn="l">
              <a:defRPr b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itchFamily="34" charset="0"/>
                <a:ea typeface="Batang" pitchFamily="18" charset="-127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500570"/>
            <a:ext cx="6400800" cy="71438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random/>
  </p:transition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tx2">
              <a:lumMod val="40000"/>
              <a:lumOff val="60000"/>
            </a:schemeClr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43306" y="1857364"/>
            <a:ext cx="4986350" cy="857256"/>
          </a:xfrm>
          <a:effectLst>
            <a:innerShdw blurRad="114300">
              <a:prstClr val="black"/>
            </a:innerShdw>
          </a:effectLst>
        </p:spPr>
        <p:txBody>
          <a:bodyPr>
            <a:noAutofit/>
          </a:bodyPr>
          <a:lstStyle/>
          <a:p>
            <a:pPr algn="ctr"/>
            <a:r>
              <a:rPr lang="ru-RU" sz="48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Ураганы, бури, смерчи</a:t>
            </a:r>
            <a:endParaRPr lang="ru-RU" sz="48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5336142"/>
            <a:ext cx="4500562" cy="1379006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Жигунова Ирина Владимировна</a:t>
            </a:r>
          </a:p>
          <a:p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Преподаватель – организатор ОБЖ</a:t>
            </a:r>
          </a:p>
          <a:p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МОУ СОШ №43 </a:t>
            </a:r>
            <a:r>
              <a:rPr lang="ru-RU" sz="1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г.Рыбинск</a:t>
            </a:r>
            <a:endParaRPr lang="ru-RU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3" name="Picture 1" descr="D:\Школьный портал\Пробные материалы\Отличные материалы\Ураганы, бури, смерчи\Рисунок4.gif"/>
          <p:cNvPicPr>
            <a:picLocks noChangeAspect="1" noChangeArrowheads="1"/>
          </p:cNvPicPr>
          <p:nvPr/>
        </p:nvPicPr>
        <p:blipFill>
          <a:blip r:embed="rId4">
            <a:lum contrast="20000"/>
          </a:blip>
          <a:srcRect/>
          <a:stretch>
            <a:fillRect/>
          </a:stretch>
        </p:blipFill>
        <p:spPr bwMode="auto">
          <a:xfrm>
            <a:off x="500034" y="1142984"/>
            <a:ext cx="2516187" cy="21399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Буря -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25963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очень сильный  и продолжительный ветер со скоростью от 62 до 105 км/ч.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9698" name="Picture 2" descr="D:\Школьный портал\Пробные материалы\Отличные материалы\Ураганы, бури, смерчи\Рисунок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73258" y="2643182"/>
            <a:ext cx="5727700" cy="37528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71406" y="428604"/>
            <a:ext cx="5429288" cy="5030019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В зависимости от времени года, места их образования и вовлечения в воздух разных частиц различают песчаные, пыльные, </a:t>
            </a:r>
            <a:r>
              <a:rPr lang="ru-RU" sz="2800" dirty="0" err="1" smtClean="0">
                <a:solidFill>
                  <a:schemeClr val="bg1"/>
                </a:solidFill>
              </a:rPr>
              <a:t>беспыльные</a:t>
            </a:r>
            <a:r>
              <a:rPr lang="ru-RU" sz="2800" dirty="0" smtClean="0">
                <a:solidFill>
                  <a:schemeClr val="bg1"/>
                </a:solidFill>
              </a:rPr>
              <a:t>, снежные и шквальные бури.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30722" name="Picture 2" descr="D:\Школьный портал\Пробные материалы\Отличные материалы\Ураганы, бури, смерчи\Рисунок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438147"/>
            <a:ext cx="3492500" cy="2633663"/>
          </a:xfrm>
          <a:prstGeom prst="rect">
            <a:avLst/>
          </a:prstGeom>
          <a:noFill/>
        </p:spPr>
      </p:pic>
      <p:pic>
        <p:nvPicPr>
          <p:cNvPr id="30723" name="Picture 3" descr="D:\Школьный портал\Пробные материалы\Отличные материалы\Ураганы, бури, смерчи\Рисунок1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7839" y="3638571"/>
            <a:ext cx="4308475" cy="2719387"/>
          </a:xfrm>
          <a:prstGeom prst="rect">
            <a:avLst/>
          </a:prstGeom>
          <a:noFill/>
        </p:spPr>
      </p:pic>
      <p:pic>
        <p:nvPicPr>
          <p:cNvPr id="30724" name="Picture 4" descr="D:\Школьный портал\Пробные материалы\Отличные материалы\Ураганы, бури, смерчи\Рисунок1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4942" y="3756045"/>
            <a:ext cx="3462337" cy="25304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Ураган –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25963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ветер разрушительной силы, скорость которого составляет более 120 км/ч.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1746" name="Picture 2" descr="D:\Школьный портал\Пробные материалы\Отличные материалы\Ураганы, бури, смерчи\Рисунок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2755921"/>
            <a:ext cx="5557837" cy="374491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Смерч (торнадо)-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это атмосферный вихрь, возникающий в грозовом облаке и распространяющийся вниз, часто до самой поверхности Земли (воды).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2770" name="Picture 2" descr="D:\Школьный портал\Пробные материалы\Отличные материалы\Ураганы, бури, смерчи\Рисунок2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714620"/>
            <a:ext cx="4254500" cy="2835275"/>
          </a:xfrm>
          <a:prstGeom prst="rect">
            <a:avLst/>
          </a:prstGeom>
          <a:noFill/>
        </p:spPr>
      </p:pic>
      <p:pic>
        <p:nvPicPr>
          <p:cNvPr id="32771" name="Picture 3" descr="D:\Школьный портал\Пробные материалы\Отличные материалы\Ураганы, бури, смерчи\Рисунок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500438"/>
            <a:ext cx="3706813" cy="277971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Дожди бывают разные?!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Иногда смерчи приносят дожди из раков, рыбы, лягушек, яблок и т.д.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3794" name="Picture 2" descr="D:\Школьный портал\Пробные материалы\Отличные материалы\Ураганы, бури, смерчи\Рисунок2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571744"/>
            <a:ext cx="4354513" cy="2913063"/>
          </a:xfrm>
          <a:prstGeom prst="rect">
            <a:avLst/>
          </a:prstGeom>
          <a:noFill/>
        </p:spPr>
      </p:pic>
      <p:pic>
        <p:nvPicPr>
          <p:cNvPr id="33795" name="Picture 3" descr="D:\Школьный портал\Пробные материалы\Отличные материалы\Ураганы, бури, смерчи\Рисунок2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214686"/>
            <a:ext cx="4260850" cy="324326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32656"/>
            <a:ext cx="3606670" cy="6336704"/>
          </a:xfrm>
        </p:spPr>
        <p:txBody>
          <a:bodyPr>
            <a:normAutofit fontScale="85000" lnSpcReduction="20000"/>
          </a:bodyPr>
          <a:lstStyle/>
          <a:p>
            <a:pPr marL="0" indent="0"/>
            <a:r>
              <a:rPr lang="ru-RU" dirty="0" smtClean="0">
                <a:solidFill>
                  <a:schemeClr val="bg1"/>
                </a:solidFill>
              </a:rPr>
              <a:t> Основной причиной возникновения урагана, бури, смерча являются процессы образования и перемещения крупномасштабных возмущений в атмосфере — циклонов и антициклонов.</a:t>
            </a:r>
          </a:p>
          <a:p>
            <a:pPr marL="0" indent="0"/>
            <a:r>
              <a:rPr lang="ru-RU" dirty="0" smtClean="0">
                <a:solidFill>
                  <a:schemeClr val="bg1"/>
                </a:solidFill>
              </a:rPr>
              <a:t> Циклоны Атлантического океана обычно называют ураганами, а тропические циклоны западной части Тихого океана — тайфунами.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4818" name="Picture 2" descr="D:\Школьный портал\Пробные материалы\Отличные материалы\Ураганы, бури, смерчи\Рисунок2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95743" y="285728"/>
            <a:ext cx="5205413" cy="625316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Циклон (от греческого </a:t>
            </a:r>
            <a:r>
              <a:rPr lang="ru-RU" sz="3600" dirty="0" err="1" smtClean="0">
                <a:solidFill>
                  <a:srgbClr val="FFFF00"/>
                </a:solidFill>
              </a:rPr>
              <a:t>kyklon</a:t>
            </a:r>
            <a:r>
              <a:rPr lang="ru-RU" sz="3600" dirty="0" smtClean="0">
                <a:solidFill>
                  <a:srgbClr val="FFFF00"/>
                </a:solidFill>
              </a:rPr>
              <a:t> — кружащийся, вращающийся) —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72776"/>
            <a:ext cx="8712968" cy="348498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 smtClean="0">
                <a:solidFill>
                  <a:schemeClr val="bg1"/>
                </a:solidFill>
              </a:rPr>
              <a:t>область пониженного давления в атмосфере с минимумом в центре.</a:t>
            </a:r>
          </a:p>
          <a:p>
            <a:pPr>
              <a:spcBef>
                <a:spcPts val="0"/>
              </a:spcBef>
            </a:pPr>
            <a:r>
              <a:rPr lang="ru-RU" sz="2800" dirty="0" smtClean="0">
                <a:solidFill>
                  <a:schemeClr val="bg1"/>
                </a:solidFill>
              </a:rPr>
              <a:t>В циклонах вихревые ураганные ветры дуют против часовой стрелки в Северном полушарии и по часовой стрелке — в Южном. </a:t>
            </a:r>
          </a:p>
          <a:p>
            <a:pPr>
              <a:spcBef>
                <a:spcPts val="0"/>
              </a:spcBef>
            </a:pPr>
            <a:r>
              <a:rPr lang="ru-RU" sz="2800" dirty="0" smtClean="0">
                <a:solidFill>
                  <a:schemeClr val="bg1"/>
                </a:solidFill>
              </a:rPr>
              <a:t>Поперечник циклона может достигать 1000 км и более.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35842" name="Picture 2" descr="D:\Школьный портал\Пробные материалы\Отличные материалы\Ураганы, бури, смерчи\Рисунок2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71741" y="4143380"/>
            <a:ext cx="4486275" cy="254476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Антициклон-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14422"/>
            <a:ext cx="8892480" cy="2692896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область повышенного давления в атмосфере с максимумом в центре, характеризующаяся системой ветров, дующих по часовой стрелке в Северном полушарии Земли и против часовой стрелки — в Южном.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6866" name="Picture 2" descr="D:\Школьный портал\Пробные материалы\Отличные материалы\Ураганы, бури, смерчи\Рисунок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9701" y="3929066"/>
            <a:ext cx="3992563" cy="267811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24170"/>
            <a:ext cx="8229600" cy="597666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Циклон и антициклон представляют собой гигантские атмосферные вихри, в которых вращается воздух.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Причем в центре циклона существуют восходящие потоки воздуха, а в центре антициклона воздушные потоки направлены вниз.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Все циклоны имеют одинаковое строение. Центральную часть циклона, обладающую наиболее низким давлением, слабой облачностью и слабыми ветрами, обычно называют «глазом циклона»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Внешняя часть циклона — стена циклона — имеет максимальное давление и скорость вращения воздушных масс.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Бури, смерчи и ураганы </a:t>
            </a:r>
            <a:r>
              <a:rPr lang="ru-RU" altLang="ru-RU" b="1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ru-RU" altLang="ru-RU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это ЧС</a:t>
            </a:r>
            <a:endParaRPr lang="ru-RU" altLang="ru-RU" b="1" u="sng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 природного характера</a:t>
            </a:r>
            <a:endParaRPr lang="ru-RU" altLang="ru-RU" dirty="0"/>
          </a:p>
          <a:p>
            <a:r>
              <a:rPr lang="ru-RU" altLang="ru-RU" dirty="0">
                <a:latin typeface="Times New Roman" panose="02020603050405020304" pitchFamily="18" charset="0"/>
              </a:rPr>
              <a:t>б)  техногенного характера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биологического характера</a:t>
            </a:r>
            <a:endParaRPr lang="ru-RU" altLang="ru-RU" dirty="0">
              <a:latin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6404330"/>
      </p:ext>
    </p:extLst>
  </p:cSld>
  <p:clrMapOvr>
    <a:masterClrMapping/>
  </p:clrMapOvr>
  <p:transition spd="slow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Ураганы, бури, смерчи.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628" y="1142984"/>
            <a:ext cx="8643966" cy="4637112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Относят к опасным ветровым метеорологическим явлениям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Они способны нанести большой материальный ущерб и вызвать гибель людей.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2289" name="Picture 1" descr="D:\Школьный портал\Пробные материалы\Отличные материалы\Ураганы, бури, смерчи\Рисунок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3429000"/>
            <a:ext cx="4352925" cy="317658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2.Ураганы, бури и смерчи относятся к:</a:t>
            </a:r>
            <a:endParaRPr lang="ru-RU" altLang="ru-RU" b="1" u="sng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 гидрологическим явлениям</a:t>
            </a:r>
            <a:endParaRPr lang="ru-RU" altLang="ru-RU" dirty="0"/>
          </a:p>
          <a:p>
            <a:r>
              <a:rPr lang="ru-RU" altLang="ru-RU" dirty="0">
                <a:latin typeface="Times New Roman" panose="02020603050405020304" pitchFamily="18" charset="0"/>
              </a:rPr>
              <a:t>б) метеорологическим явлениям</a:t>
            </a:r>
            <a:endParaRPr lang="ru-RU" altLang="ru-RU" dirty="0"/>
          </a:p>
          <a:p>
            <a:r>
              <a:rPr lang="ru-RU" altLang="ru-RU" dirty="0">
                <a:latin typeface="Times New Roman" panose="02020603050405020304" pitchFamily="18" charset="0"/>
              </a:rPr>
              <a:t>в) геологическим явлениям</a:t>
            </a:r>
            <a:endParaRPr lang="ru-RU" altLang="ru-RU" dirty="0">
              <a:latin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1612108"/>
      </p:ext>
    </p:extLst>
  </p:cSld>
  <p:clrMapOvr>
    <a:masterClrMapping/>
  </p:clrMapOvr>
  <p:transition spd="slow"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Причиной возникновения ураганов, бурей и смерчей является</a:t>
            </a:r>
            <a:r>
              <a:rPr lang="ru-RU" altLang="ru-RU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  <a:endParaRPr lang="ru-RU" altLang="ru-RU" b="1" u="sng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 образование в атмосфере циклонов</a:t>
            </a:r>
            <a:endParaRPr lang="ru-RU" altLang="ru-RU" dirty="0"/>
          </a:p>
          <a:p>
            <a:r>
              <a:rPr lang="ru-RU" altLang="ru-RU" dirty="0">
                <a:latin typeface="Times New Roman" panose="02020603050405020304" pitchFamily="18" charset="0"/>
              </a:rPr>
              <a:t>б) сдвиги литосферных плит</a:t>
            </a:r>
            <a:endParaRPr lang="ru-RU" altLang="ru-RU" dirty="0"/>
          </a:p>
          <a:p>
            <a:r>
              <a:rPr lang="ru-RU" altLang="ru-RU" dirty="0">
                <a:latin typeface="Times New Roman" panose="02020603050405020304" pitchFamily="18" charset="0"/>
              </a:rPr>
              <a:t>в) вулканическая </a:t>
            </a:r>
            <a:r>
              <a:rPr lang="ru-RU" altLang="ru-RU" dirty="0" err="1">
                <a:latin typeface="Times New Roman" panose="02020603050405020304" pitchFamily="18" charset="0"/>
              </a:rPr>
              <a:t>активн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0352293"/>
      </p:ext>
    </p:extLst>
  </p:cSld>
  <p:clrMapOvr>
    <a:masterClrMapping/>
  </p:clrMapOvr>
  <p:transition spd="slow"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4.Установите в соответствие термин и объяснение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t"/>
            <a:r>
              <a:rPr lang="ru-RU" dirty="0"/>
              <a:t>1.Ураган</a:t>
            </a:r>
          </a:p>
          <a:p>
            <a:pPr fontAlgn="t"/>
            <a:r>
              <a:rPr lang="ru-RU" dirty="0"/>
              <a:t>А) Атмосферные вихри, возникающие в грозовом облаке и часто распространяющиеся на поверхности земли ( воды) со скоростью 50-60 км/ч</a:t>
            </a:r>
          </a:p>
          <a:p>
            <a:pPr fontAlgn="t"/>
            <a:r>
              <a:rPr lang="ru-RU" dirty="0"/>
              <a:t>2.Буря</a:t>
            </a:r>
          </a:p>
          <a:p>
            <a:pPr fontAlgn="t"/>
            <a:r>
              <a:rPr lang="ru-RU" dirty="0"/>
              <a:t>Б) Ветер огромной разрушительной силы, имеющий скорость свыше 120 км/ч</a:t>
            </a:r>
          </a:p>
          <a:p>
            <a:pPr fontAlgn="t"/>
            <a:r>
              <a:rPr lang="ru-RU" dirty="0"/>
              <a:t>3.Смерч</a:t>
            </a:r>
          </a:p>
          <a:p>
            <a:pPr fontAlgn="t"/>
            <a:r>
              <a:rPr lang="ru-RU" dirty="0"/>
              <a:t>В) Очень сильный и продолжительный ветер, со скоростью от 60 до 100 км/ч, вызывающий большие разрушения.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6955542"/>
      </p:ext>
    </p:extLst>
  </p:cSld>
  <p:clrMapOvr>
    <a:masterClrMapping/>
  </p:clrMapOvr>
  <p:transition spd="slow"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______________________ - область пониженного давления в атмосфере.</a:t>
            </a:r>
            <a:endParaRPr lang="ru-RU" altLang="ru-RU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altLang="ru-RU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Сила урагана  измеряется по 12-ти бальной шкале </a:t>
            </a:r>
            <a:r>
              <a:rPr lang="ru-RU" altLang="ru-RU" b="1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ru-RU" altLang="ru-RU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altLang="ru-RU" b="1" u="sng" dirty="0"/>
          </a:p>
          <a:p>
            <a:r>
              <a:rPr lang="ru-RU" altLang="ru-RU" dirty="0">
                <a:latin typeface="Times New Roman" panose="02020603050405020304" pitchFamily="18" charset="0"/>
              </a:rPr>
              <a:t>а) Бофорта</a:t>
            </a:r>
            <a:endParaRPr lang="ru-RU" altLang="ru-RU" dirty="0"/>
          </a:p>
          <a:p>
            <a:r>
              <a:rPr lang="ru-RU" altLang="ru-RU" dirty="0">
                <a:latin typeface="Times New Roman" panose="02020603050405020304" pitchFamily="18" charset="0"/>
              </a:rPr>
              <a:t>б) Рихтера</a:t>
            </a:r>
          </a:p>
          <a:p>
            <a:r>
              <a:rPr lang="ru-RU" altLang="ru-RU" dirty="0">
                <a:latin typeface="Times New Roman" panose="02020603050405020304" pitchFamily="18" charset="0"/>
              </a:rPr>
              <a:t>в)</a:t>
            </a:r>
            <a:r>
              <a:rPr lang="ru-RU" altLang="ru-RU" dirty="0" err="1">
                <a:latin typeface="Times New Roman" panose="02020603050405020304" pitchFamily="18" charset="0"/>
              </a:rPr>
              <a:t>Меркалли</a:t>
            </a:r>
            <a:r>
              <a:rPr lang="ru-RU" altLang="ru-RU" dirty="0"/>
              <a:t> </a:t>
            </a:r>
            <a:endParaRPr lang="ru-RU" altLang="ru-RU" dirty="0">
              <a:latin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8151657"/>
      </p:ext>
    </p:extLst>
  </p:cSld>
  <p:clrMapOvr>
    <a:masterClrMapping/>
  </p:clrMapOvr>
  <p:transition spd="slow">
    <p:rand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Какое явление здесь изображено?</a:t>
            </a:r>
            <a:r>
              <a:rPr lang="ru-RU" altLang="ru-RU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altLang="ru-RU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" name="Рисунок 4" descr="Смерч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628800"/>
            <a:ext cx="5616624" cy="4223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8259585"/>
      </p:ext>
    </p:extLst>
  </p:cSld>
  <p:clrMapOvr>
    <a:masterClrMapping/>
  </p:clrMapOvr>
  <p:transition spd="slow">
    <p:rand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b="1" i="1" dirty="0"/>
              <a:t>Проверь себя</a:t>
            </a:r>
            <a:br>
              <a:rPr lang="ru-RU" altLang="ru-RU" b="1" i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А</a:t>
            </a:r>
          </a:p>
          <a:p>
            <a:r>
              <a:rPr lang="ru-RU" dirty="0" smtClean="0"/>
              <a:t>2)Б</a:t>
            </a:r>
          </a:p>
          <a:p>
            <a:r>
              <a:rPr lang="ru-RU" dirty="0" smtClean="0"/>
              <a:t>3)А</a:t>
            </a:r>
          </a:p>
          <a:p>
            <a:r>
              <a:rPr lang="ru-RU" dirty="0" smtClean="0"/>
              <a:t>4) 1-Б; 2-В; 3-А</a:t>
            </a:r>
          </a:p>
          <a:p>
            <a:r>
              <a:rPr lang="ru-RU" dirty="0" smtClean="0"/>
              <a:t>5) Циклон</a:t>
            </a:r>
          </a:p>
          <a:p>
            <a:r>
              <a:rPr lang="ru-RU" dirty="0" smtClean="0"/>
              <a:t>6) А</a:t>
            </a:r>
          </a:p>
          <a:p>
            <a:r>
              <a:rPr lang="ru-RU" dirty="0" smtClean="0"/>
              <a:t>7</a:t>
            </a:r>
            <a:r>
              <a:rPr lang="ru-RU" smtClean="0"/>
              <a:t>) Смерч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8009386"/>
      </p:ext>
    </p:extLst>
  </p:cSld>
  <p:clrMapOvr>
    <a:masterClrMapping/>
  </p:clrMapOvr>
  <p:transition spd="slow">
    <p:rand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Домашнее задание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03367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§ 3.1-3.2 (стр. 30-37).</a:t>
            </a:r>
          </a:p>
          <a:p>
            <a:r>
              <a:rPr lang="ru-RU" dirty="0"/>
              <a:t>домашнее задание на выбор:</a:t>
            </a:r>
          </a:p>
          <a:p>
            <a:r>
              <a:rPr lang="ru-RU" dirty="0"/>
              <a:t>1.Составить памятку по действиям.</a:t>
            </a:r>
          </a:p>
          <a:p>
            <a:r>
              <a:rPr lang="ru-RU" dirty="0"/>
              <a:t>2.Подготовить сообщение.</a:t>
            </a:r>
          </a:p>
          <a:p>
            <a:r>
              <a:rPr lang="ru-RU" dirty="0"/>
              <a:t>3. Нарисовать рисунок по теме урока.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4319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Спасибо за внимание!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rgbClr val="FFFF00"/>
                </a:solidFill>
              </a:rPr>
              <a:t>Ветер -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движение воздуха относительно земной поверхности.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492896"/>
            <a:ext cx="3236155" cy="26768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65" name="Picture 1" descr="D:\Школьный портал\Пробные материалы\Отличные материалы\Ураганы, бури, смерчи\Рисунок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143248"/>
            <a:ext cx="4164013" cy="326231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Самое ветреное место на Земле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Море Содружества (у Антарктиды).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Здесь дуют самые быстрые постоянные ветра, скорость которых достигает 320 км/ч.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41" name="Picture 1" descr="D:\Школьный портал\Пробные материалы\Отличные материалы\Ураганы, бури, смерчи\Рисунок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3429000"/>
            <a:ext cx="4781550" cy="31146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 Самый быстрый ветер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46" y="1500174"/>
            <a:ext cx="8715372" cy="4525963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Наибольшая скорость порыва ветра на Земле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на австралийском острове </a:t>
            </a:r>
            <a:r>
              <a:rPr lang="ru-RU" dirty="0" err="1" smtClean="0">
                <a:solidFill>
                  <a:schemeClr val="bg1"/>
                </a:solidFill>
              </a:rPr>
              <a:t>Барроу</a:t>
            </a:r>
            <a:r>
              <a:rPr lang="ru-RU" dirty="0" smtClean="0">
                <a:solidFill>
                  <a:schemeClr val="bg1"/>
                </a:solidFill>
              </a:rPr>
              <a:t> во время циклона </a:t>
            </a:r>
            <a:r>
              <a:rPr lang="ru-RU" dirty="0" err="1" smtClean="0">
                <a:solidFill>
                  <a:schemeClr val="bg1"/>
                </a:solidFill>
              </a:rPr>
              <a:t>Оливия</a:t>
            </a:r>
            <a:r>
              <a:rPr lang="ru-RU" dirty="0" smtClean="0">
                <a:solidFill>
                  <a:schemeClr val="bg1"/>
                </a:solidFill>
              </a:rPr>
              <a:t> 10 апреля 1996 года.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Она составляла 408 км/ч.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9217" name="Picture 1" descr="D:\Школьный портал\Пробные материалы\Отличные материалы\Ураганы, бури, смерчи\Рисунок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4094185"/>
            <a:ext cx="4483100" cy="247808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Самое ветреное место в России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Наибольшая скорость ветра в России была зарегистрирована на острове Харлов в Баренцевом море 8 февраля 1986 года - 187 км/ч.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8193" name="Picture 1" descr="D:\Школьный портал\Пробные материалы\Отличные материалы\Ураганы, бури, смерчи\Рисунок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3789385"/>
            <a:ext cx="4122737" cy="278288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Характеристики ветра</a:t>
            </a:r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270892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4" descr="D:\Школьный портал\Пробные материалы\Отличные материалы\Ураганы, бури, смерчи\Рисунок11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643702" y="1357298"/>
            <a:ext cx="2078037" cy="188436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D7DB0B-84DA-41D4-ACCF-6A4A678352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9DD7DB0B-84DA-41D4-ACCF-6A4A678352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A9E490-93DB-4775-9A40-B24FCC1240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E4A9E490-93DB-4775-9A40-B24FCC1240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833BEA-6FC9-4132-A2BB-DE8B9135E2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E0833BEA-6FC9-4132-A2BB-DE8B9135E2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ED536C-A6E8-4A44-9AFC-01FD57EBDE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A2ED536C-A6E8-4A44-9AFC-01FD57EBDE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B5B953-B9CC-4D46-90BC-DC4FEC3535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C1B5B953-B9CC-4D46-90BC-DC4FEC3535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62D6D6-D861-4B8A-A3AA-CA6127E2EC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9C62D6D6-D861-4B8A-A3AA-CA6127E2EC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Ветровая  шкала 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Бофорта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240235"/>
          </a:xfrm>
        </p:spPr>
        <p:txBody>
          <a:bodyPr/>
          <a:lstStyle/>
          <a:p>
            <a:r>
              <a:rPr lang="ru-RU" dirty="0" err="1" smtClean="0">
                <a:solidFill>
                  <a:schemeClr val="bg1"/>
                </a:solidFill>
              </a:rPr>
              <a:t>Фрэнсис</a:t>
            </a:r>
            <a:r>
              <a:rPr lang="ru-RU" dirty="0" smtClean="0">
                <a:solidFill>
                  <a:schemeClr val="bg1"/>
                </a:solidFill>
              </a:rPr>
              <a:t> Бофорт (1774-1857), английский военный гидрограф и картограф, контр-адмирал, в 1806 г.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Предложил оценивать силу ветра по его воздействию на наземные предметы и по волнению моря.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Для этого он разработал условную 12-балльную шкалу. </a:t>
            </a:r>
          </a:p>
        </p:txBody>
      </p:sp>
      <p:pic>
        <p:nvPicPr>
          <p:cNvPr id="27650" name="Picture 2" descr="D:\Школьный портал\Пробные материалы\Отличные материалы\Ураганы, бури, смерчи\Рисунок13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73340" y="140550"/>
            <a:ext cx="2214578" cy="2214578"/>
          </a:xfrm>
          <a:prstGeom prst="ellipse">
            <a:avLst/>
          </a:prstGeom>
          <a:noFill/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66" y="26064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Шкала Бофорта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28674" name="Picture 2" descr="D:\Школьный портал\Пробные материалы\Отличные материалы\Ураганы, бури, смерчи\Рисунок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93" y="1687294"/>
            <a:ext cx="4475163" cy="4181475"/>
          </a:xfrm>
          <a:prstGeom prst="rect">
            <a:avLst/>
          </a:prstGeom>
          <a:noFill/>
        </p:spPr>
      </p:pic>
      <p:pic>
        <p:nvPicPr>
          <p:cNvPr id="28675" name="Picture 3" descr="D:\Школьный портал\Пробные материалы\Отличные материалы\Ураганы, бури, смерчи\Рисунок1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05083" y="2197504"/>
            <a:ext cx="4479925" cy="310356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MOVIE_LOOPED_PLAYBACK" val="1"/>
</p:tagLst>
</file>

<file path=ppt/theme/theme1.xml><?xml version="1.0" encoding="utf-8"?>
<a:theme xmlns:a="http://schemas.openxmlformats.org/drawingml/2006/main" name="AbsBlueFog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TS102617476</Template>
  <TotalTime>242</TotalTime>
  <Words>733</Words>
  <Application>Microsoft Office PowerPoint</Application>
  <PresentationFormat>Экран (4:3)</PresentationFormat>
  <Paragraphs>113</Paragraphs>
  <Slides>27</Slides>
  <Notes>20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3" baseType="lpstr">
      <vt:lpstr>Batang</vt:lpstr>
      <vt:lpstr>Arial</vt:lpstr>
      <vt:lpstr>Calibri</vt:lpstr>
      <vt:lpstr>Century Gothic</vt:lpstr>
      <vt:lpstr>Times New Roman</vt:lpstr>
      <vt:lpstr>AbsBlueFog</vt:lpstr>
      <vt:lpstr>Ураганы, бури, смерчи</vt:lpstr>
      <vt:lpstr>Ураганы, бури, смерчи.</vt:lpstr>
      <vt:lpstr>Ветер -</vt:lpstr>
      <vt:lpstr>Самое ветреное место на Земле</vt:lpstr>
      <vt:lpstr> Самый быстрый ветер</vt:lpstr>
      <vt:lpstr>Самое ветреное место в России</vt:lpstr>
      <vt:lpstr>Характеристики ветра</vt:lpstr>
      <vt:lpstr>Ветровая  шкала  Бофорта </vt:lpstr>
      <vt:lpstr>Шкала Бофорта</vt:lpstr>
      <vt:lpstr>Буря -</vt:lpstr>
      <vt:lpstr>Презентация PowerPoint</vt:lpstr>
      <vt:lpstr>Ураган –</vt:lpstr>
      <vt:lpstr>Смерч (торнадо)-</vt:lpstr>
      <vt:lpstr>Дожди бывают разные?!</vt:lpstr>
      <vt:lpstr>Презентация PowerPoint</vt:lpstr>
      <vt:lpstr>Циклон (от греческого kyklon — кружащийся, вращающийся) —</vt:lpstr>
      <vt:lpstr>Антициклон-</vt:lpstr>
      <vt:lpstr>Презентация PowerPoint</vt:lpstr>
      <vt:lpstr>Презентация PowerPoint</vt:lpstr>
      <vt:lpstr>Презентация PowerPoint</vt:lpstr>
      <vt:lpstr>Презентация PowerPoint</vt:lpstr>
      <vt:lpstr>4.Установите в соответствие термин и объяснение</vt:lpstr>
      <vt:lpstr>Презентация PowerPoint</vt:lpstr>
      <vt:lpstr>7. Какое явление здесь изображено? </vt:lpstr>
      <vt:lpstr>Проверь себя </vt:lpstr>
      <vt:lpstr>Домашнее задание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Ураганы, бури, смерчи</dc:title>
  <dc:creator>ДОМ</dc:creator>
  <cp:lastModifiedBy>user</cp:lastModifiedBy>
  <cp:revision>14</cp:revision>
  <dcterms:created xsi:type="dcterms:W3CDTF">2013-09-29T11:49:09Z</dcterms:created>
  <dcterms:modified xsi:type="dcterms:W3CDTF">2018-11-15T16:33:19Z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716065</vt:lpwstr>
  </property>
  <property fmtid="{D5CDD505-2E9C-101B-9397-08002B2CF9AE}" pid="3" name="NXPowerLiteSettings">
    <vt:lpwstr>E6000400038000</vt:lpwstr>
  </property>
  <property fmtid="{D5CDD505-2E9C-101B-9397-08002B2CF9AE}" pid="4" name="NXPowerLiteVersion">
    <vt:lpwstr>D4.3.1</vt:lpwstr>
  </property>
</Properties>
</file>