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73" r:id="rId9"/>
    <p:sldId id="269" r:id="rId10"/>
    <p:sldId id="270" r:id="rId11"/>
    <p:sldId id="266" r:id="rId12"/>
    <p:sldId id="268" r:id="rId13"/>
    <p:sldId id="272" r:id="rId14"/>
    <p:sldId id="271" r:id="rId15"/>
    <p:sldId id="264" r:id="rId16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544"/>
    <a:srgbClr val="3B5185"/>
    <a:srgbClr val="3D5489"/>
    <a:srgbClr val="0F0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lesh_rushydr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3226612"/>
            <a:ext cx="8131218" cy="117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94" tIns="47247" rIns="94494" bIns="47247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3D54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Летняя </a:t>
            </a:r>
            <a:r>
              <a:rPr lang="ru-RU" sz="3500" b="1" dirty="0">
                <a:solidFill>
                  <a:srgbClr val="3D54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энергетическая </a:t>
            </a:r>
            <a:r>
              <a:rPr lang="ru-RU" sz="3500" b="1" dirty="0" smtClean="0">
                <a:solidFill>
                  <a:srgbClr val="3D54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/>
            <a:r>
              <a:rPr lang="ru-RU" sz="3500" b="1" dirty="0" smtClean="0">
                <a:solidFill>
                  <a:srgbClr val="3D54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ПАО «РусГидро»</a:t>
            </a:r>
            <a:endParaRPr lang="ru-RU" sz="3500" b="1" dirty="0">
              <a:solidFill>
                <a:srgbClr val="3D548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619045"/>
            <a:ext cx="4176464" cy="119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29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Порядок подготовки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5288" y="4025581"/>
            <a:ext cx="54248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Вся информация есть в конкурсных требованиях: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Предоставление документов до 28 марта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Участвует 8-10 класс (на момент марта 2021)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С 29 марта по 2 апреля нужно поговорить с экспертом (время напишут каждому отдельно)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Ссылки на скачивание нужных документов в тексте выделены </a:t>
            </a:r>
            <a:r>
              <a:rPr lang="ru-RU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синим цветом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i="1" dirty="0" smtClean="0"/>
              <a:t>Все вопросы можно писать на </a:t>
            </a:r>
            <a:r>
              <a:rPr lang="en-US" i="1" dirty="0" smtClean="0"/>
              <a:t>konkurs@hydroschool.ru</a:t>
            </a:r>
            <a:endParaRPr lang="ru-RU" i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72" y="1106403"/>
            <a:ext cx="456266" cy="59145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44436" y="883258"/>
            <a:ext cx="413067" cy="44318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0780" y="1049502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Читаем конкурсные требования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Скачиваем все нужные документы (требования к конкурсу, согласие на обработку данных)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Пишем эссе, родители/законные представители заполняют согласие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В конкурсных требованиях на сайте переходим в анкету и заполняем её (нужно будет сразу прикрепить согласие и эссе)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750" y="1402131"/>
            <a:ext cx="3699250" cy="419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35421"/>
            <a:ext cx="9180512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Отбор на ЛЭШ - 2020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23528" y="1053514"/>
            <a:ext cx="86942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 итоге, нужно подготовить:</a:t>
            </a:r>
          </a:p>
          <a:p>
            <a:endParaRPr lang="en-US" sz="2400" i="1" dirty="0" smtClean="0"/>
          </a:p>
          <a:p>
            <a:pPr marL="342900" indent="-342900">
              <a:buAutoNum type="arabicPeriod"/>
            </a:pPr>
            <a:r>
              <a:rPr lang="ru-RU" sz="2400" b="1" i="1" dirty="0" smtClean="0"/>
              <a:t>Эссе</a:t>
            </a:r>
            <a:r>
              <a:rPr lang="ru-RU" sz="2400" i="1" dirty="0" smtClean="0"/>
              <a:t> (сочинение на техническую тематику объемом 1-2 страницы)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3. Скачать и подписать у родителей </a:t>
            </a:r>
            <a:r>
              <a:rPr lang="ru-RU" sz="2400" b="1" i="1" dirty="0" smtClean="0"/>
              <a:t>согласие на обработку </a:t>
            </a:r>
            <a:r>
              <a:rPr lang="ru-RU" sz="2400" i="1" dirty="0" smtClean="0"/>
              <a:t>персональных данных</a:t>
            </a:r>
          </a:p>
          <a:p>
            <a:endParaRPr lang="ru-RU" sz="2400" i="1" dirty="0" smtClean="0"/>
          </a:p>
          <a:p>
            <a:r>
              <a:rPr lang="ru-RU" sz="2400" i="1" dirty="0" smtClean="0"/>
              <a:t>4. Всё подготовленное загрузить при заполнении </a:t>
            </a:r>
          </a:p>
          <a:p>
            <a:r>
              <a:rPr lang="ru-RU" sz="2400" b="1" i="1" dirty="0" smtClean="0"/>
              <a:t>анкеты на сайте</a:t>
            </a:r>
            <a:r>
              <a:rPr lang="ru-RU" sz="2400" i="1" dirty="0" smtClean="0"/>
              <a:t> </a:t>
            </a:r>
            <a:r>
              <a:rPr lang="en-US" sz="2400" i="1" dirty="0" smtClean="0"/>
              <a:t>lesh.hydroschool.ru</a:t>
            </a:r>
            <a:r>
              <a:rPr lang="ru-RU" sz="2400" i="1" dirty="0" smtClean="0"/>
              <a:t> (по кнопке «Отбор в ЛЭШ-2021»</a:t>
            </a:r>
          </a:p>
          <a:p>
            <a:endParaRPr lang="ru-RU" sz="2400" i="1" dirty="0"/>
          </a:p>
          <a:p>
            <a:r>
              <a:rPr lang="ru-RU" sz="2400" i="1" dirty="0" smtClean="0"/>
              <a:t>5. Быть готовым пообщаться 30 минут с экспертом, ответить на вопросы</a:t>
            </a:r>
            <a:endParaRPr lang="ru-RU" sz="2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263" y="10220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Эссе – это НЕ художественный текст, это оценка ваших мыслей относительно темы в техническом направлении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63" y="5835249"/>
            <a:ext cx="600603" cy="60121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8647" y="5644376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92755" y="568543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MS Word</a:t>
            </a:r>
            <a:r>
              <a:rPr lang="ru-RU" i="1" dirty="0" smtClean="0"/>
              <a:t>, проверяем поля и шрифт</a:t>
            </a:r>
            <a:endParaRPr lang="en-US" i="1" dirty="0" smtClean="0"/>
          </a:p>
          <a:p>
            <a:r>
              <a:rPr lang="en-US" i="1" dirty="0" smtClean="0"/>
              <a:t>1&lt;</a:t>
            </a:r>
            <a:r>
              <a:rPr lang="ru-RU" i="1" dirty="0" smtClean="0"/>
              <a:t> страницы </a:t>
            </a:r>
            <a:r>
              <a:rPr lang="en-US" i="1" dirty="0" smtClean="0"/>
              <a:t>&lt;3</a:t>
            </a:r>
            <a:endParaRPr lang="ru-RU" i="1" dirty="0" smtClean="0"/>
          </a:p>
          <a:p>
            <a:r>
              <a:rPr lang="ru-RU" i="1" dirty="0" smtClean="0"/>
              <a:t>Текст + иллюстрации (при желании)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769" y="1264729"/>
            <a:ext cx="702433" cy="65512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94744" y="1105714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70467" y="1079069"/>
            <a:ext cx="7421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Оцениваются: содержание, уникальность (</a:t>
            </a:r>
            <a:r>
              <a:rPr lang="ru-RU" i="1" dirty="0" err="1" smtClean="0"/>
              <a:t>антиплагиат</a:t>
            </a:r>
            <a:r>
              <a:rPr lang="ru-RU" i="1" dirty="0" smtClean="0"/>
              <a:t>), </a:t>
            </a:r>
          </a:p>
          <a:p>
            <a:r>
              <a:rPr lang="ru-RU" i="1" dirty="0" smtClean="0"/>
              <a:t>смысл, который вы закладываете в текст, </a:t>
            </a:r>
          </a:p>
          <a:p>
            <a:r>
              <a:rPr lang="ru-RU" i="1" dirty="0" smtClean="0"/>
              <a:t>развернутость аргументов в эссе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5835249"/>
            <a:ext cx="706652" cy="708094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983243" y="5702515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75351" y="5674191"/>
            <a:ext cx="3012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Вся информация о конкурсе </a:t>
            </a:r>
          </a:p>
          <a:p>
            <a:r>
              <a:rPr lang="ru-RU" i="1" dirty="0" smtClean="0"/>
              <a:t>на сайте </a:t>
            </a:r>
            <a:r>
              <a:rPr lang="en-US" i="1" dirty="0" smtClean="0"/>
              <a:t>hydroschool.ru </a:t>
            </a:r>
            <a:r>
              <a:rPr lang="ru-RU" i="1" dirty="0" smtClean="0"/>
              <a:t>в </a:t>
            </a:r>
          </a:p>
          <a:p>
            <a:r>
              <a:rPr lang="ru-RU" b="1" i="1" dirty="0" smtClean="0"/>
              <a:t>«Требованиях к Конкурсу»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976" y="2698553"/>
            <a:ext cx="4372923" cy="19591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787388"/>
            <a:ext cx="4372923" cy="19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797" y="34024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Анкета – тоже часть Отбора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1797" y="1484784"/>
            <a:ext cx="86942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В анкете в онлайн-режиме нужно будет письменно ответить на вопросы, которые там указаны. </a:t>
            </a:r>
          </a:p>
          <a:p>
            <a:r>
              <a:rPr lang="ru-RU" sz="2000" i="1" dirty="0" smtClean="0"/>
              <a:t>Вот несколько советов:</a:t>
            </a:r>
          </a:p>
          <a:p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Перед заполнением анкеты убедитесь, что вы подготовили все конкурсные задания (эссе и заполнили согласие)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При участии в конкурсах/олимпиадах и прочем, подготовьте все названия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Вам нужно сфотографировать или отсканировать заполненное согласие на обработку данных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Заполнение анкеты займет приблизительно 20 минут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3" y="5013177"/>
            <a:ext cx="706990" cy="706990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1115616" y="5013176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110640" y="5013176"/>
            <a:ext cx="6133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Заполнить анкету (и прикрепить все конкурсные материалы) нужно </a:t>
            </a:r>
            <a:r>
              <a:rPr lang="ru-RU" sz="2000" b="1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28 марта </a:t>
            </a:r>
            <a:r>
              <a:rPr lang="ru-RU" sz="2000" i="1" dirty="0" smtClean="0"/>
              <a:t>(включительно)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974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4380" y="42935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Онлайн-собеседование – это дополнение к анкете</a:t>
            </a:r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и эссе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16225" y="2642799"/>
            <a:ext cx="86942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Что будет в собеседовании?</a:t>
            </a:r>
          </a:p>
          <a:p>
            <a:r>
              <a:rPr lang="ru-RU" sz="2000" dirty="0" smtClean="0"/>
              <a:t>Эксперт будет задавать примерно такие вопросы:</a:t>
            </a:r>
          </a:p>
          <a:p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ФИО, класс, место </a:t>
            </a:r>
            <a:r>
              <a:rPr lang="ru-RU" sz="2000" dirty="0" smtClean="0"/>
              <a:t>проживания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Короткий рассказ о </a:t>
            </a:r>
            <a:r>
              <a:rPr lang="ru-RU" sz="2000" dirty="0" smtClean="0"/>
              <a:t>ваших увлечениях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Вопросы по содержанию написанного эссе</a:t>
            </a:r>
            <a:endParaRPr lang="ru-RU" sz="2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Ответ на вопрос: «С какой целью я хочу посетить ЛЭШ</a:t>
            </a:r>
            <a:r>
              <a:rPr lang="ru-RU" sz="2000" dirty="0" smtClean="0"/>
              <a:t>?»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6" y="5390258"/>
            <a:ext cx="600603" cy="60121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9780" y="5199385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95007" y="5282640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Вам нужно подготовить телефон или компьютер с камерой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429" y="1415775"/>
            <a:ext cx="702433" cy="655126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324404" y="1256760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288329" y="1270872"/>
            <a:ext cx="7421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На почту, указанную в анкете вам придут предложения по времени онлайн-собеседования (беседы)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Вы выберете подходящий промежуток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 smtClean="0"/>
              <a:t>Вам пришлют инструкцию для подключения к собеседованию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197" y="5390258"/>
            <a:ext cx="706652" cy="708094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4974376" y="5257524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66484" y="5229200"/>
            <a:ext cx="3144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Нужно перечитать эссе, вспомнить мысли, с которыми вы его писали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21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95536" y="4508336"/>
            <a:ext cx="7992888" cy="186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94" tIns="47247" rIns="94494" bIns="47247">
            <a:spAutoFit/>
          </a:bodyPr>
          <a:lstStyle/>
          <a:p>
            <a:pPr algn="ctr"/>
            <a:endParaRPr lang="ru-RU" sz="11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altLang="ru-RU" sz="2000" b="1" dirty="0">
              <a:solidFill>
                <a:prstClr val="black"/>
              </a:solidFill>
              <a:latin typeface="Arial" pitchFamily="34" charset="0"/>
            </a:endParaRPr>
          </a:p>
          <a:p>
            <a:pPr lvl="0">
              <a:defRPr/>
            </a:pPr>
            <a:endParaRPr lang="ru-RU" altLang="ru-RU" sz="1600" b="1" dirty="0" smtClean="0">
              <a:solidFill>
                <a:prstClr val="black"/>
              </a:solidFill>
              <a:latin typeface="Arial" pitchFamily="34" charset="0"/>
            </a:endParaRPr>
          </a:p>
          <a:p>
            <a:pPr lvl="0"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</a:rPr>
              <a:t>Информационные </a:t>
            </a:r>
            <a:r>
              <a:rPr lang="ru-RU" altLang="ru-RU" sz="1600" b="1" dirty="0">
                <a:solidFill>
                  <a:prstClr val="black"/>
                </a:solidFill>
                <a:latin typeface="Arial" pitchFamily="34" charset="0"/>
              </a:rPr>
              <a:t>ресурсы проекта</a:t>
            </a:r>
            <a:r>
              <a:rPr lang="ru-RU" altLang="ru-RU" sz="1600" b="1" dirty="0" smtClean="0">
                <a:solidFill>
                  <a:prstClr val="black"/>
                </a:solidFill>
                <a:latin typeface="Arial" pitchFamily="34" charset="0"/>
              </a:rPr>
              <a:t>: </a:t>
            </a:r>
            <a:r>
              <a:rPr lang="en-US" altLang="ru-RU" sz="1600" b="1" dirty="0">
                <a:solidFill>
                  <a:prstClr val="black"/>
                </a:solidFill>
                <a:latin typeface="Arial" pitchFamily="34" charset="0"/>
              </a:rPr>
              <a:t>https://lesh.hydroschool.ru/</a:t>
            </a:r>
            <a:r>
              <a:rPr lang="en-US" altLang="ru-RU" sz="1600" b="1" u="sng" dirty="0" smtClean="0">
                <a:solidFill>
                  <a:srgbClr val="003399"/>
                </a:solidFill>
                <a:latin typeface="Arial" pitchFamily="34" charset="0"/>
              </a:rPr>
              <a:t> </a:t>
            </a:r>
            <a:endParaRPr lang="ru-RU" altLang="ru-RU" sz="1600" b="1" u="sng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>
              <a:defRPr/>
            </a:pP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Страница проекта </a:t>
            </a:r>
            <a:r>
              <a:rPr lang="ru-RU" sz="1600" b="1" dirty="0" smtClean="0">
                <a:solidFill>
                  <a:prstClr val="black"/>
                </a:solidFill>
                <a:latin typeface="Arial" pitchFamily="34" charset="0"/>
              </a:rPr>
              <a:t>«ЛЭШ» </a:t>
            </a:r>
            <a:r>
              <a:rPr lang="ru-RU" sz="1600" b="1" dirty="0">
                <a:solidFill>
                  <a:prstClr val="black"/>
                </a:solidFill>
                <a:latin typeface="Arial" pitchFamily="34" charset="0"/>
              </a:rPr>
              <a:t>в социальных сетях </a:t>
            </a:r>
            <a:r>
              <a:rPr lang="ru-RU" sz="16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b="1" u="sng" dirty="0">
                <a:solidFill>
                  <a:srgbClr val="003399"/>
                </a:solidFill>
                <a:latin typeface="Arial" pitchFamily="34" charset="0"/>
                <a:hlinkClick r:id="rId3"/>
              </a:rPr>
              <a:t>https://</a:t>
            </a:r>
            <a:r>
              <a:rPr lang="en-US" sz="1600" b="1" u="sng" dirty="0" smtClean="0">
                <a:solidFill>
                  <a:srgbClr val="003399"/>
                </a:solidFill>
                <a:latin typeface="Arial" pitchFamily="34" charset="0"/>
                <a:hlinkClick r:id="rId3"/>
              </a:rPr>
              <a:t>vk.com/lesh_rushydro</a:t>
            </a:r>
            <a:endParaRPr lang="ru-RU" sz="1600" b="1" u="sng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>
              <a:defRPr/>
            </a:pPr>
            <a:endParaRPr lang="ru-RU" sz="1600" b="1" u="sng" dirty="0">
              <a:solidFill>
                <a:srgbClr val="003399"/>
              </a:solidFill>
              <a:latin typeface="Arial" pitchFamily="34" charset="0"/>
            </a:endParaRPr>
          </a:p>
          <a:p>
            <a:pPr lvl="0">
              <a:defRPr/>
            </a:pPr>
            <a:r>
              <a:rPr lang="ru-RU" sz="2000" b="1" u="sng" dirty="0" smtClean="0">
                <a:solidFill>
                  <a:srgbClr val="003399"/>
                </a:solidFill>
                <a:latin typeface="Arial" pitchFamily="34" charset="0"/>
              </a:rPr>
              <a:t>Вопросы: </a:t>
            </a:r>
            <a:r>
              <a:rPr lang="en-US" sz="2000" b="1" u="sng" dirty="0" smtClean="0">
                <a:solidFill>
                  <a:srgbClr val="003399"/>
                </a:solidFill>
                <a:latin typeface="Arial" pitchFamily="34" charset="0"/>
              </a:rPr>
              <a:t>konkurs@hydroschool.ru</a:t>
            </a:r>
            <a:endParaRPr lang="ru-RU" sz="2000" b="1" u="sng" dirty="0">
              <a:solidFill>
                <a:srgbClr val="003399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6391" y="2142964"/>
            <a:ext cx="8131218" cy="224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494" tIns="47247" rIns="94494" bIns="47247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DA7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Пройди отбор на ЛЭШ, получи возможность попасть на лучший образовательный энергетический проект для школьников!</a:t>
            </a:r>
            <a:endParaRPr lang="ru-RU" sz="3500" b="1" dirty="0">
              <a:solidFill>
                <a:srgbClr val="DA75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254" y="264951"/>
            <a:ext cx="2451492" cy="168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49185" y="358893"/>
            <a:ext cx="7738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Летняя энергетическая школа ПАО «РусГидро» - это: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0329"/>
            <a:ext cx="1995686" cy="2660915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85184"/>
            <a:ext cx="2700190" cy="18019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968" y="4623329"/>
            <a:ext cx="3419872" cy="2234671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6500"/>
            <a:ext cx="2736304" cy="18260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31840" y="1556792"/>
            <a:ext cx="5832648" cy="286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корпоративный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энергетический лагерь в формате образовательной программы с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погружением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в профессиональную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среду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от ведущих экспертов энергетической отрасли, кандидатов и докторов наук,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почётных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работников высшего образования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ea typeface="Calibri" panose="020F0502020204030204" pitchFamily="34" charset="0"/>
              </a:rPr>
              <a:t>получение </a:t>
            </a:r>
            <a:r>
              <a:rPr lang="ru-RU" sz="1600" dirty="0">
                <a:ea typeface="Calibri" panose="020F0502020204030204" pitchFamily="34" charset="0"/>
              </a:rPr>
              <a:t>уникальных знаний, погружение в исследовательскую и проектную деятельность, работа в команде с лучшими учащимися профориентационных проектов ПАО «РусГидро</a:t>
            </a:r>
            <a:r>
              <a:rPr lang="ru-RU" sz="1600" dirty="0" smtClean="0">
                <a:ea typeface="Calibri" panose="020F0502020204030204" pitchFamily="34" charset="0"/>
              </a:rPr>
              <a:t>»</a:t>
            </a:r>
            <a:endParaRPr lang="ru-RU" sz="16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623657"/>
            <a:ext cx="3051132" cy="22343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908" y="133085"/>
            <a:ext cx="1848680" cy="13342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0" y="652282"/>
            <a:ext cx="1858164" cy="13167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0892" y="1555697"/>
            <a:ext cx="1848680" cy="12252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40" y="2070115"/>
            <a:ext cx="1858164" cy="12999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032" y="3068960"/>
            <a:ext cx="1848680" cy="100811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875026" y="970922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2011г.</a:t>
            </a:r>
          </a:p>
          <a:p>
            <a:pPr lvl="0"/>
            <a:r>
              <a:rPr lang="ru-RU" sz="1200" b="1" dirty="0" smtClean="0"/>
              <a:t>Саяно-Шушенская ГЭС</a:t>
            </a:r>
            <a:endParaRPr lang="ru-RU" sz="1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73484" y="1473442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2012г. </a:t>
            </a:r>
          </a:p>
          <a:p>
            <a:pPr lvl="0"/>
            <a:r>
              <a:rPr lang="ru-RU" sz="1200" b="1" dirty="0"/>
              <a:t>Саяно-Шушенская </a:t>
            </a:r>
            <a:r>
              <a:rPr lang="ru-RU" sz="1200" b="1" dirty="0" smtClean="0"/>
              <a:t>ГЭС</a:t>
            </a:r>
            <a:endParaRPr lang="ru-RU" sz="1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83411" y="2288486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2013г.</a:t>
            </a:r>
          </a:p>
          <a:p>
            <a:pPr lvl="0"/>
            <a:r>
              <a:rPr lang="ru-RU" sz="1200" b="1" dirty="0"/>
              <a:t>Каскад Верхневолжских </a:t>
            </a:r>
            <a:r>
              <a:rPr lang="ru-RU" sz="1200" b="1" dirty="0" smtClean="0"/>
              <a:t>ГЭС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73484" y="2864549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2014г.</a:t>
            </a:r>
          </a:p>
          <a:p>
            <a:pPr lvl="0"/>
            <a:r>
              <a:rPr lang="ru-RU" sz="1200" b="1" dirty="0" smtClean="0"/>
              <a:t>Волжская ГЭС</a:t>
            </a:r>
            <a:endParaRPr lang="ru-RU" sz="1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875026" y="3581705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/>
              <a:t>2015г.</a:t>
            </a:r>
          </a:p>
          <a:p>
            <a:pPr lvl="0"/>
            <a:r>
              <a:rPr lang="ru-RU" sz="1200" b="1" dirty="0"/>
              <a:t>Камская </a:t>
            </a:r>
            <a:r>
              <a:rPr lang="ru-RU" sz="1200" b="1" dirty="0" smtClean="0"/>
              <a:t>ГЭС</a:t>
            </a:r>
            <a:endParaRPr lang="ru-RU" sz="1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133085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Хронология проведения </a:t>
            </a:r>
            <a:endParaRPr lang="ru-RU" sz="2400" b="1" dirty="0" smtClean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Летней </a:t>
            </a:r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энергетической </a:t>
            </a:r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54" y="3471103"/>
            <a:ext cx="1851917" cy="10801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44322" y="4074148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2016г.</a:t>
            </a:r>
          </a:p>
          <a:p>
            <a:pPr lvl="0"/>
            <a:r>
              <a:rPr lang="ru-RU" sz="1200" b="1" dirty="0"/>
              <a:t>Саяно-Шушенская </a:t>
            </a:r>
            <a:r>
              <a:rPr lang="ru-RU" sz="1200" b="1" dirty="0" smtClean="0"/>
              <a:t>ГЭС</a:t>
            </a:r>
            <a:endParaRPr lang="ru-RU" sz="1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6908" y="4365104"/>
            <a:ext cx="1834221" cy="93610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875026" y="4812812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2017г</a:t>
            </a:r>
            <a:r>
              <a:rPr lang="ru-RU" sz="1400" b="1" dirty="0"/>
              <a:t>.</a:t>
            </a:r>
          </a:p>
          <a:p>
            <a:pPr lvl="0"/>
            <a:r>
              <a:rPr lang="ru-RU" sz="1200" b="1" dirty="0" smtClean="0"/>
              <a:t>Чебоксарская ГЭС</a:t>
            </a:r>
            <a:endParaRPr lang="ru-RU" sz="1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50329" y="5348739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2018г</a:t>
            </a:r>
            <a:r>
              <a:rPr lang="ru-RU" sz="1400" b="1" dirty="0"/>
              <a:t>.</a:t>
            </a:r>
          </a:p>
          <a:p>
            <a:pPr lvl="0"/>
            <a:r>
              <a:rPr lang="ru-RU" sz="1200" b="1" dirty="0" smtClean="0"/>
              <a:t>Новосибирская ГЭС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97" y="4798794"/>
            <a:ext cx="1855149" cy="10423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0031" y="5615878"/>
            <a:ext cx="1831097" cy="8658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871578" y="5974615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2019г</a:t>
            </a:r>
            <a:r>
              <a:rPr lang="ru-RU" sz="1400" b="1" dirty="0"/>
              <a:t>.</a:t>
            </a:r>
          </a:p>
          <a:p>
            <a:pPr lvl="0"/>
            <a:r>
              <a:rPr lang="ru-RU" sz="1200" b="1" dirty="0" err="1" smtClean="0"/>
              <a:t>Загорская</a:t>
            </a:r>
            <a:r>
              <a:rPr lang="ru-RU" sz="1200" b="1" dirty="0" smtClean="0"/>
              <a:t> ГАЭС, Каскад Верхневолжских ГЭС</a:t>
            </a:r>
            <a:endParaRPr lang="ru-RU" sz="12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99226" y="6220836"/>
            <a:ext cx="3312368" cy="492443"/>
          </a:xfrm>
          <a:prstGeom prst="rect">
            <a:avLst/>
          </a:prstGeom>
          <a:ln>
            <a:gradFill flip="none" rotWithShape="1">
              <a:gsLst>
                <a:gs pos="0">
                  <a:srgbClr val="0F0AD4">
                    <a:lumMod val="82000"/>
                    <a:lumOff val="18000"/>
                  </a:srgbClr>
                </a:gs>
                <a:gs pos="62000">
                  <a:srgbClr val="0F0AD4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20</a:t>
            </a:r>
            <a:r>
              <a:rPr lang="en-US" sz="1400" b="1" dirty="0" smtClean="0"/>
              <a:t>20</a:t>
            </a:r>
            <a:r>
              <a:rPr lang="ru-RU" sz="1400" b="1" dirty="0" smtClean="0"/>
              <a:t>г.</a:t>
            </a:r>
            <a:endParaRPr lang="en-US" sz="1200" b="1" dirty="0"/>
          </a:p>
          <a:p>
            <a:pPr lvl="0"/>
            <a:r>
              <a:rPr lang="ru-RU" sz="1200" b="1" dirty="0" smtClean="0"/>
              <a:t>Онлайн-программа</a:t>
            </a:r>
            <a:endParaRPr lang="ru-RU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2078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" y="-12700"/>
            <a:ext cx="91821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Программа летней школы базируется на трех ключевых направлениях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3977" y="1112193"/>
            <a:ext cx="373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Интеллектуальное направление</a:t>
            </a:r>
            <a:r>
              <a:rPr lang="ru-RU" b="1" dirty="0"/>
              <a:t> </a:t>
            </a:r>
            <a:r>
              <a:rPr lang="ru-RU" b="1" dirty="0" smtClean="0"/>
              <a:t>:</a:t>
            </a:r>
            <a:endParaRPr lang="ru-RU" dirty="0"/>
          </a:p>
        </p:txBody>
      </p:sp>
      <p:pic>
        <p:nvPicPr>
          <p:cNvPr id="4098" name="Picture 2" descr="IMG_33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013936"/>
            <a:ext cx="2843360" cy="169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264" y="3911621"/>
            <a:ext cx="3006126" cy="17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976" y="2347249"/>
            <a:ext cx="2865411" cy="17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7" name="Picture 11" descr="20140723_17061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780160"/>
            <a:ext cx="2843360" cy="15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60373" y="1517675"/>
            <a:ext cx="51477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интерактивные </a:t>
            </a:r>
            <a:r>
              <a:rPr lang="ru-RU" i="1" dirty="0"/>
              <a:t>лекции по физике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математике,</a:t>
            </a:r>
          </a:p>
          <a:p>
            <a:r>
              <a:rPr lang="ru-RU" i="1" dirty="0" smtClean="0"/>
              <a:t>истории </a:t>
            </a:r>
            <a:r>
              <a:rPr lang="ru-RU" i="1" dirty="0"/>
              <a:t>гидроэнергетики, </a:t>
            </a:r>
            <a:endParaRPr lang="ru-RU" i="1" dirty="0" smtClean="0"/>
          </a:p>
          <a:p>
            <a:r>
              <a:rPr lang="ru-RU" i="1" dirty="0" smtClean="0"/>
              <a:t>культуре </a:t>
            </a:r>
            <a:r>
              <a:rPr lang="ru-RU" i="1" dirty="0"/>
              <a:t>безопасности инженера, </a:t>
            </a:r>
            <a:endParaRPr lang="ru-RU" i="1" dirty="0" smtClean="0"/>
          </a:p>
          <a:p>
            <a:r>
              <a:rPr lang="ru-RU" i="1" dirty="0" smtClean="0"/>
              <a:t>теории </a:t>
            </a:r>
            <a:r>
              <a:rPr lang="ru-RU" i="1" dirty="0"/>
              <a:t>решения изобретательских задач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основам </a:t>
            </a:r>
            <a:r>
              <a:rPr lang="ru-RU" i="1" dirty="0"/>
              <a:t>программирования и </a:t>
            </a:r>
            <a:r>
              <a:rPr lang="ru-RU" i="1" dirty="0" smtClean="0"/>
              <a:t>робототехнике,</a:t>
            </a:r>
          </a:p>
          <a:p>
            <a:r>
              <a:rPr lang="ru-RU" i="1" dirty="0" smtClean="0"/>
              <a:t>будущим трендам в технике,</a:t>
            </a:r>
          </a:p>
          <a:p>
            <a:r>
              <a:rPr lang="ru-RU" i="1" dirty="0" smtClean="0"/>
              <a:t>посещение ведущих организаций региона.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299" y="4776712"/>
            <a:ext cx="303715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480" y="5085184"/>
            <a:ext cx="291829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0" y="-25400"/>
            <a:ext cx="9180512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Программа летней школы базируется на трех ключевых направлениях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0057" y="1268760"/>
            <a:ext cx="3623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Профессиональное </a:t>
            </a:r>
            <a:r>
              <a:rPr lang="ru-RU" b="1" i="1" dirty="0" smtClean="0"/>
              <a:t>направление: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8499" y="1638092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встречи с представителями профессии, </a:t>
            </a:r>
            <a:r>
              <a:rPr lang="ru-RU" i="1" dirty="0" smtClean="0"/>
              <a:t>экскурсии </a:t>
            </a:r>
            <a:r>
              <a:rPr lang="ru-RU" i="1" dirty="0"/>
              <a:t>на объекты гидроэнергетики региона, </a:t>
            </a:r>
            <a:endParaRPr lang="ru-RU" i="1" dirty="0" smtClean="0"/>
          </a:p>
          <a:p>
            <a:r>
              <a:rPr lang="ru-RU" i="1" dirty="0" smtClean="0"/>
              <a:t>формирование </a:t>
            </a:r>
            <a:r>
              <a:rPr lang="ru-RU" i="1" dirty="0"/>
              <a:t>навыков проектной деятельности, </a:t>
            </a:r>
            <a:endParaRPr lang="ru-RU" i="1" dirty="0" smtClean="0"/>
          </a:p>
          <a:p>
            <a:r>
              <a:rPr lang="ru-RU" i="1" dirty="0" smtClean="0"/>
              <a:t>различные </a:t>
            </a:r>
            <a:r>
              <a:rPr lang="ru-RU" i="1" dirty="0"/>
              <a:t>мастер-классы по обучению навыкам инженерного творчества, </a:t>
            </a:r>
            <a:r>
              <a:rPr lang="ru-RU" i="1" dirty="0" smtClean="0"/>
              <a:t>освоение новых профессиональных навыков </a:t>
            </a:r>
            <a:r>
              <a:rPr lang="ru-RU" i="1" dirty="0"/>
              <a:t>в рамках формирования мотивации к </a:t>
            </a:r>
            <a:r>
              <a:rPr lang="ru-RU" i="1" dirty="0" smtClean="0"/>
              <a:t>обучению.</a:t>
            </a:r>
            <a:endParaRPr lang="ru-RU" i="1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28" y="4005064"/>
            <a:ext cx="1728192" cy="2304256"/>
          </a:xfrm>
          <a:prstGeom prst="rect">
            <a:avLst/>
          </a:prstGeom>
        </p:spPr>
      </p:pic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46" y="4010390"/>
            <a:ext cx="1544039" cy="2154914"/>
          </a:xfrm>
        </p:spPr>
      </p:pic>
      <p:pic>
        <p:nvPicPr>
          <p:cNvPr id="7179" name="Picture 11" descr="2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208" y="1052736"/>
            <a:ext cx="3331794" cy="236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7208" y="2924944"/>
            <a:ext cx="3331793" cy="2551660"/>
          </a:xfrm>
          <a:prstGeom prst="rect">
            <a:avLst/>
          </a:prstGeom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80" y="4725144"/>
            <a:ext cx="33357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356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136" y="5085184"/>
            <a:ext cx="24257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35421"/>
            <a:ext cx="9180512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Программа летней школы базируется на трех ключевых направлениях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0096" y="1268760"/>
            <a:ext cx="294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Личностное </a:t>
            </a:r>
            <a:r>
              <a:rPr lang="ru-RU" b="1" i="1" dirty="0" smtClean="0"/>
              <a:t>направление</a:t>
            </a:r>
            <a:r>
              <a:rPr lang="ru-RU" b="1" i="1" dirty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 descr="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96" y="4974414"/>
            <a:ext cx="2369696" cy="178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IMG_467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013936"/>
            <a:ext cx="2944983" cy="219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51520" y="1637293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тренинги по лидерству, целеполаганию, планированию успеха, </a:t>
            </a:r>
            <a:r>
              <a:rPr lang="ru-RU" i="1" dirty="0" err="1" smtClean="0"/>
              <a:t>командообразованию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формирование </a:t>
            </a:r>
            <a:r>
              <a:rPr lang="ru-RU" i="1" dirty="0"/>
              <a:t>коммуникативных навыков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тренинги </a:t>
            </a:r>
            <a:r>
              <a:rPr lang="ru-RU" i="1" dirty="0"/>
              <a:t>и мастер-классы по развитию творческого </a:t>
            </a:r>
            <a:r>
              <a:rPr lang="ru-RU" i="1" dirty="0" smtClean="0"/>
              <a:t>потенциала,</a:t>
            </a:r>
          </a:p>
          <a:p>
            <a:r>
              <a:rPr lang="ru-RU" i="1" dirty="0" smtClean="0"/>
              <a:t>спортивные </a:t>
            </a:r>
            <a:r>
              <a:rPr lang="ru-RU" i="1" dirty="0"/>
              <a:t>игры, </a:t>
            </a:r>
            <a:endParaRPr lang="ru-RU" i="1" dirty="0" smtClean="0"/>
          </a:p>
          <a:p>
            <a:r>
              <a:rPr lang="ru-RU" i="1" dirty="0" smtClean="0"/>
              <a:t>экскурсии </a:t>
            </a:r>
            <a:r>
              <a:rPr lang="ru-RU" i="1" dirty="0"/>
              <a:t>по природным и историческим объектам.</a:t>
            </a:r>
            <a:endParaRPr lang="ru-RU" dirty="0"/>
          </a:p>
        </p:txBody>
      </p:sp>
      <p:pic>
        <p:nvPicPr>
          <p:cNvPr id="6146" name="Picture 2" descr="IMG_455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648" y="2774600"/>
            <a:ext cx="3238500" cy="195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313" y="4509120"/>
            <a:ext cx="2968687" cy="22265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3942095"/>
            <a:ext cx="3675572" cy="20646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35421"/>
            <a:ext cx="9180512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Итог программы ЛЭШ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70198" y="1196752"/>
            <a:ext cx="86942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По итогам образовательной программы школьники разрабатывают проекты по заданной тематике Школы. </a:t>
            </a:r>
            <a:endParaRPr lang="ru-RU" i="1" dirty="0" smtClean="0"/>
          </a:p>
          <a:p>
            <a:r>
              <a:rPr lang="ru-RU" i="1" dirty="0" smtClean="0"/>
              <a:t>Слушатели </a:t>
            </a:r>
            <a:r>
              <a:rPr lang="ru-RU" i="1" dirty="0"/>
              <a:t>готовят презентации своего проекта, и строят объёмные макеты из подручных материалов. </a:t>
            </a:r>
            <a:endParaRPr lang="ru-RU" i="1" dirty="0" smtClean="0"/>
          </a:p>
          <a:p>
            <a:r>
              <a:rPr lang="ru-RU" i="1" dirty="0" smtClean="0"/>
              <a:t>В </a:t>
            </a:r>
            <a:r>
              <a:rPr lang="ru-RU" i="1" dirty="0"/>
              <a:t>последний день смены, команды презентуют  свои идеи комиссии из преподавателей ЛЭШ и приглашённых экспертов Компании.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388" y="4691937"/>
            <a:ext cx="3227286" cy="2150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036" y="2915947"/>
            <a:ext cx="3204995" cy="2135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6339" y="4722171"/>
            <a:ext cx="3204995" cy="21358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" y="2915948"/>
            <a:ext cx="3237834" cy="21577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35421"/>
            <a:ext cx="9180512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1829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ЛЭШ-2021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  <p:pic>
        <p:nvPicPr>
          <p:cNvPr id="1026" name="Picture 2" descr="https://www.bgoperator.ru/pr_img/1000787/20180731/56798662/1503995292_puev1phdjx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9064" y="3457123"/>
            <a:ext cx="4464496" cy="29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379" y="1061468"/>
            <a:ext cx="702433" cy="655126"/>
          </a:xfrm>
          <a:prstGeom prst="rect">
            <a:avLst/>
          </a:prstGeom>
        </p:spPr>
      </p:pic>
      <p:sp>
        <p:nvSpPr>
          <p:cNvPr id="18" name="Овал 17"/>
          <p:cNvSpPr/>
          <p:nvPr/>
        </p:nvSpPr>
        <p:spPr>
          <a:xfrm>
            <a:off x="194354" y="902453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0467" y="1079069"/>
            <a:ext cx="742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20 июня – 1 июля</a:t>
            </a:r>
            <a:r>
              <a:rPr lang="ru-RU" i="1" dirty="0" smtClean="0"/>
              <a:t> 2021 года в </a:t>
            </a:r>
            <a:r>
              <a:rPr lang="ru-RU" b="1" i="1" dirty="0" smtClean="0"/>
              <a:t>Сочи</a:t>
            </a:r>
            <a:r>
              <a:rPr lang="ru-RU" i="1" dirty="0" smtClean="0"/>
              <a:t> (Образовательный центр «Сириус»)</a:t>
            </a:r>
          </a:p>
          <a:p>
            <a:r>
              <a:rPr lang="ru-RU" i="1" dirty="0" smtClean="0"/>
              <a:t>Проезд, проживание, питание - </a:t>
            </a:r>
            <a:r>
              <a:rPr lang="ru-RU" b="1" i="1" dirty="0" smtClean="0"/>
              <a:t>бесплатно</a:t>
            </a:r>
            <a:endParaRPr lang="ru-RU" b="1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12" y="2186411"/>
            <a:ext cx="600603" cy="601215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873796" y="1995538"/>
            <a:ext cx="380592" cy="435020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1195" y="2035076"/>
            <a:ext cx="7287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Топовые</a:t>
            </a:r>
            <a:r>
              <a:rPr lang="ru-RU" dirty="0" smtClean="0"/>
              <a:t> спикеры, мастер-классы, командная работа, </a:t>
            </a:r>
          </a:p>
          <a:p>
            <a:pPr algn="ctr"/>
            <a:r>
              <a:rPr lang="ru-RU" dirty="0" smtClean="0"/>
              <a:t>спортивные мероприятия и море. </a:t>
            </a:r>
          </a:p>
          <a:p>
            <a:pPr algn="ctr"/>
            <a:r>
              <a:rPr lang="ru-RU" dirty="0" smtClean="0"/>
              <a:t>ЛЭШ – это лучший интеллектуальный отдых!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0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2939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9A6"/>
                </a:solidFill>
                <a:latin typeface="Times New Roman" pitchFamily="18" charset="0"/>
                <a:cs typeface="Times New Roman" pitchFamily="18" charset="0"/>
              </a:rPr>
              <a:t>Отбор на ЛЭШ - 2021</a:t>
            </a:r>
            <a:endParaRPr lang="ru-RU" sz="2400" b="1" dirty="0">
              <a:solidFill>
                <a:srgbClr val="0039A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77076" y="2037755"/>
            <a:ext cx="5040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200" i="1" dirty="0" smtClean="0"/>
              <a:t>Заходим на сайт</a:t>
            </a:r>
          </a:p>
          <a:p>
            <a:r>
              <a:rPr lang="ru-RU" sz="2200" i="1" dirty="0" smtClean="0"/>
              <a:t>       </a:t>
            </a:r>
            <a:r>
              <a:rPr lang="en-US" sz="2200" i="1" dirty="0" smtClean="0"/>
              <a:t>lesh.hydroschool.ru</a:t>
            </a:r>
            <a:r>
              <a:rPr lang="ru-RU" sz="2200" i="1" dirty="0" smtClean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9092" y="3032597"/>
            <a:ext cx="41044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 smtClean="0"/>
              <a:t>2.  Листаем сайт до конца вниз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6120" y="3847096"/>
            <a:ext cx="4003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3"/>
            </a:pPr>
            <a:r>
              <a:rPr lang="ru-RU" sz="2200" i="1" dirty="0" smtClean="0"/>
              <a:t>Заходим в раздел </a:t>
            </a:r>
            <a:endParaRPr lang="en-US" sz="2200" i="1" dirty="0" smtClean="0"/>
          </a:p>
          <a:p>
            <a:r>
              <a:rPr lang="ru-RU" sz="2200" i="1" dirty="0" smtClean="0"/>
              <a:t>«</a:t>
            </a:r>
            <a:r>
              <a:rPr lang="ru-RU" sz="2200" i="1" dirty="0"/>
              <a:t>Присоединяйся к нам на ЛЭШ-2021»</a:t>
            </a:r>
            <a:endParaRPr lang="ru-RU" sz="2200" i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4495472" y="1998651"/>
            <a:ext cx="4680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2000" i="1" dirty="0" smtClean="0"/>
              <a:t>Нажимаем на кнопку </a:t>
            </a:r>
          </a:p>
          <a:p>
            <a:r>
              <a:rPr lang="ru-RU" sz="2000" i="1" dirty="0" smtClean="0"/>
              <a:t>«Отбор на ЛЭШ-2021»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784829"/>
            <a:ext cx="721855" cy="668821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1949946" y="776949"/>
            <a:ext cx="461814" cy="419803"/>
          </a:xfrm>
          <a:prstGeom prst="ellipse">
            <a:avLst/>
          </a:prstGeom>
          <a:solidFill>
            <a:schemeClr val="accent6">
              <a:alpha val="6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045013" y="933068"/>
            <a:ext cx="5667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/>
              <a:t>Где искать правила и сроки отбора?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4344"/>
            <a:ext cx="867990" cy="5950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93" y="5080426"/>
            <a:ext cx="3548870" cy="15964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819694"/>
            <a:ext cx="2000250" cy="9144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4520576" y="3984925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5. Изучаем конкурсные требования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560686"/>
            <a:ext cx="2144266" cy="23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842</Words>
  <Application>Microsoft Office PowerPoint</Application>
  <PresentationFormat>Экран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Базиева Светлана Николаевна</dc:creator>
  <cp:lastModifiedBy>User</cp:lastModifiedBy>
  <cp:revision>62</cp:revision>
  <cp:lastPrinted>2019-01-24T06:53:07Z</cp:lastPrinted>
  <dcterms:created xsi:type="dcterms:W3CDTF">2016-02-26T07:46:16Z</dcterms:created>
  <dcterms:modified xsi:type="dcterms:W3CDTF">2021-03-17T05:06:26Z</dcterms:modified>
</cp:coreProperties>
</file>