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61" r:id="rId4"/>
    <p:sldId id="259" r:id="rId5"/>
    <p:sldId id="260" r:id="rId6"/>
    <p:sldId id="257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48578-F801-4024-8DBA-B8192FAF0637}" v="52" dt="2023-01-15T18:07:02.038"/>
    <p1510:client id="{2E96732E-F148-40A9-B928-33312C23C072}" v="28" dt="2023-01-16T17:48:42.101"/>
    <p1510:client id="{5AF5C7C6-68F0-4B73-9158-230824409B5F}" v="322" dt="2023-01-15T17:54:46.412"/>
    <p1510:client id="{C3D0BF34-1F8D-47F5-A6CF-0BB48E3A86A4}" v="156" dt="2023-01-16T17:44:51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39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5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29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34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58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77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77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4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31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44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27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Изображение выглядит как небо, внешний&#10;&#10;Автоматически созданное описание">
            <a:extLst>
              <a:ext uri="{FF2B5EF4-FFF2-40B4-BE49-F238E27FC236}">
                <a16:creationId xmlns:a16="http://schemas.microsoft.com/office/drawing/2014/main" xmlns="" id="{5813D1BC-FC8C-CC15-0E97-104432EC45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3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5B012D8-7F27-4758-9AC6-C889B154BD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3466" y="643467"/>
            <a:ext cx="5452529" cy="3569242"/>
          </a:xfrm>
        </p:spPr>
        <p:txBody>
          <a:bodyPr anchor="t">
            <a:normAutofit/>
          </a:bodyPr>
          <a:lstStyle/>
          <a:p>
            <a:r>
              <a:rPr lang="ru-RU" sz="5600">
                <a:solidFill>
                  <a:schemeClr val="bg1"/>
                </a:solidFill>
              </a:rPr>
              <a:t>Нужные профессии города рыбинска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3466" y="5373512"/>
            <a:ext cx="5449479" cy="1096957"/>
          </a:xfrm>
        </p:spPr>
        <p:txBody>
          <a:bodyPr anchor="b"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Презентацию подготовил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ученик </a:t>
            </a:r>
            <a:r>
              <a:rPr lang="ru-RU" dirty="0">
                <a:solidFill>
                  <a:schemeClr val="bg1"/>
                </a:solidFill>
              </a:rPr>
              <a:t>СОШ №43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Бисев Степан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063B759-00FC-46D1-9898-8E8625268F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5C05CAAB-DBA2-4548-AD5F-01BB97FBB2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8D1AA55E-40D5-461B-A5A8-4AE8AAB71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83AD2C-10D4-EA89-9E1E-EC545E3B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157" y="804200"/>
            <a:ext cx="6190412" cy="11829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1" i="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ПРОФЕССИЯ </a:t>
            </a:r>
            <a:r>
              <a:rPr lang="en-US" sz="3800" b="1" i="0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№</a:t>
            </a:r>
            <a:r>
              <a:rPr lang="ru-RU" sz="3800" b="1" i="0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3800" b="1" i="0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3800" b="1" i="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800" b="1" i="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b="1" i="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ВРАЧ</a:t>
            </a:r>
          </a:p>
        </p:txBody>
      </p:sp>
      <p:cxnSp>
        <p:nvCxnSpPr>
          <p:cNvPr id="30" name="!!Straight Connector">
            <a:extLst>
              <a:ext uri="{FF2B5EF4-FFF2-40B4-BE49-F238E27FC236}">
                <a16:creationId xmlns:a16="http://schemas.microsoft.com/office/drawing/2014/main" xmlns="" id="{7EB498BD-8089-4626-91EA-4978EBEF53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08F39A-62EF-C4D8-75DB-A308B5F02FFA}"/>
              </a:ext>
            </a:extLst>
          </p:cNvPr>
          <p:cNvSpPr txBox="1"/>
          <p:nvPr/>
        </p:nvSpPr>
        <p:spPr>
          <a:xfrm>
            <a:off x="779586" y="1922187"/>
            <a:ext cx="6190412" cy="140922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err="1"/>
              <a:t>Что</a:t>
            </a:r>
            <a:r>
              <a:rPr lang="en-US" sz="1600" b="1" dirty="0"/>
              <a:t> </a:t>
            </a:r>
            <a:r>
              <a:rPr lang="en-US" sz="1600" b="1" dirty="0" err="1"/>
              <a:t>значит</a:t>
            </a:r>
            <a:r>
              <a:rPr lang="en-US" sz="1600" b="1" dirty="0"/>
              <a:t> </a:t>
            </a:r>
            <a:r>
              <a:rPr lang="en-US" sz="1600" b="1" dirty="0" err="1"/>
              <a:t>быть</a:t>
            </a:r>
            <a:r>
              <a:rPr lang="en-US" sz="1600" b="1" dirty="0"/>
              <a:t> </a:t>
            </a:r>
            <a:r>
              <a:rPr lang="en-US" sz="1600" b="1" dirty="0" err="1"/>
              <a:t>врачом</a:t>
            </a:r>
            <a:r>
              <a:rPr lang="en-US" sz="1600" b="1" dirty="0"/>
              <a:t>? </a:t>
            </a:r>
            <a:r>
              <a:rPr lang="en-US" sz="1600" b="1" dirty="0" err="1"/>
              <a:t>Это</a:t>
            </a:r>
            <a:r>
              <a:rPr lang="en-US" sz="1600" b="1" dirty="0"/>
              <a:t> </a:t>
            </a:r>
            <a:r>
              <a:rPr lang="en-US" sz="1600" b="1" dirty="0" err="1"/>
              <a:t>не</a:t>
            </a:r>
            <a:r>
              <a:rPr lang="en-US" sz="1600" b="1" dirty="0"/>
              <a:t> </a:t>
            </a:r>
            <a:r>
              <a:rPr lang="en-US" sz="1600" b="1" dirty="0" err="1"/>
              <a:t>просто</a:t>
            </a:r>
            <a:r>
              <a:rPr lang="en-US" sz="1600" b="1" dirty="0"/>
              <a:t> </a:t>
            </a:r>
            <a:r>
              <a:rPr lang="en-US" sz="1600" b="1" dirty="0" err="1"/>
              <a:t>вставать</a:t>
            </a:r>
            <a:r>
              <a:rPr lang="en-US" sz="1600" b="1" dirty="0"/>
              <a:t> </a:t>
            </a:r>
            <a:r>
              <a:rPr lang="en-US" sz="1600" b="1" dirty="0" err="1"/>
              <a:t>утром</a:t>
            </a:r>
            <a:r>
              <a:rPr lang="en-US" sz="1600" b="1" dirty="0"/>
              <a:t>, </a:t>
            </a:r>
            <a:r>
              <a:rPr lang="en-US" sz="1600" b="1" dirty="0" err="1"/>
              <a:t>идти</a:t>
            </a:r>
            <a:r>
              <a:rPr lang="en-US" sz="1600" b="1" dirty="0"/>
              <a:t> </a:t>
            </a:r>
            <a:r>
              <a:rPr lang="en-US" sz="1600" b="1" dirty="0" err="1"/>
              <a:t>на</a:t>
            </a:r>
            <a:r>
              <a:rPr lang="en-US" sz="1600" b="1" dirty="0"/>
              <a:t> </a:t>
            </a:r>
            <a:r>
              <a:rPr lang="en-US" sz="1600" b="1" dirty="0" err="1"/>
              <a:t>работу</a:t>
            </a:r>
            <a:r>
              <a:rPr lang="en-US" sz="1600" b="1" dirty="0"/>
              <a:t>, </a:t>
            </a:r>
            <a:r>
              <a:rPr lang="en-US" sz="1600" b="1" dirty="0" err="1"/>
              <a:t>выполнять</a:t>
            </a:r>
            <a:r>
              <a:rPr lang="en-US" sz="1600" b="1" dirty="0"/>
              <a:t> </a:t>
            </a:r>
            <a:r>
              <a:rPr lang="en-US" sz="1600" b="1" dirty="0" err="1"/>
              <a:t>обязанности</a:t>
            </a:r>
            <a:r>
              <a:rPr lang="en-US" sz="1600" b="1" dirty="0"/>
              <a:t> и </a:t>
            </a:r>
            <a:r>
              <a:rPr lang="en-US" sz="1600" b="1" dirty="0" err="1"/>
              <a:t>спокойно</a:t>
            </a:r>
            <a:r>
              <a:rPr lang="en-US" sz="1600" b="1" dirty="0"/>
              <a:t> </a:t>
            </a:r>
            <a:r>
              <a:rPr lang="en-US" sz="1600" b="1" dirty="0" err="1"/>
              <a:t>отправляться</a:t>
            </a:r>
            <a:r>
              <a:rPr lang="en-US" sz="1600" b="1" dirty="0"/>
              <a:t> </a:t>
            </a:r>
            <a:r>
              <a:rPr lang="en-US" sz="1600" b="1" dirty="0" err="1"/>
              <a:t>по</a:t>
            </a:r>
            <a:r>
              <a:rPr lang="en-US" sz="1600" b="1" dirty="0"/>
              <a:t> </a:t>
            </a:r>
            <a:r>
              <a:rPr lang="en-US" sz="1600" b="1" dirty="0" err="1"/>
              <a:t>своим</a:t>
            </a:r>
            <a:r>
              <a:rPr lang="en-US" sz="1600" b="1" dirty="0"/>
              <a:t> </a:t>
            </a:r>
            <a:r>
              <a:rPr lang="en-US" sz="1600" b="1" dirty="0" err="1"/>
              <a:t>делам</a:t>
            </a:r>
            <a:r>
              <a:rPr lang="en-US" sz="1600" b="1" dirty="0"/>
              <a:t>. </a:t>
            </a:r>
            <a:r>
              <a:rPr lang="en-US" sz="1600" b="1" dirty="0" err="1"/>
              <a:t>Настоящий</a:t>
            </a:r>
            <a:r>
              <a:rPr lang="en-US" sz="1600" b="1" dirty="0"/>
              <a:t> </a:t>
            </a:r>
            <a:r>
              <a:rPr lang="en-US" sz="1600" b="1" dirty="0" err="1"/>
              <a:t>врач</a:t>
            </a:r>
            <a:r>
              <a:rPr lang="en-US" sz="1600" b="1" dirty="0"/>
              <a:t> — </a:t>
            </a:r>
            <a:r>
              <a:rPr lang="en-US" sz="1600" b="1" dirty="0" err="1"/>
              <a:t>это</a:t>
            </a:r>
            <a:r>
              <a:rPr lang="en-US" sz="1600" b="1" dirty="0"/>
              <a:t> </a:t>
            </a:r>
            <a:r>
              <a:rPr lang="en-US" sz="1600" b="1" dirty="0" err="1"/>
              <a:t>тот</a:t>
            </a:r>
            <a:r>
              <a:rPr lang="en-US" sz="1600" b="1" dirty="0"/>
              <a:t>, </a:t>
            </a:r>
            <a:r>
              <a:rPr lang="en-US" sz="1600" b="1" dirty="0" err="1"/>
              <a:t>кто</a:t>
            </a:r>
            <a:r>
              <a:rPr lang="en-US" sz="1600" b="1" dirty="0"/>
              <a:t> </a:t>
            </a:r>
            <a:r>
              <a:rPr lang="en-US" sz="1600" b="1" dirty="0" err="1"/>
              <a:t>не</a:t>
            </a:r>
            <a:r>
              <a:rPr lang="en-US" sz="1600" b="1" dirty="0"/>
              <a:t> </a:t>
            </a:r>
            <a:r>
              <a:rPr lang="en-US" sz="1600" b="1" dirty="0" err="1"/>
              <a:t>делит</a:t>
            </a:r>
            <a:r>
              <a:rPr lang="en-US" sz="1600" b="1" dirty="0"/>
              <a:t> </a:t>
            </a:r>
            <a:r>
              <a:rPr lang="en-US" sz="1600" b="1" dirty="0" err="1"/>
              <a:t>время</a:t>
            </a:r>
            <a:r>
              <a:rPr lang="en-US" sz="1600" b="1" dirty="0"/>
              <a:t> </a:t>
            </a:r>
            <a:r>
              <a:rPr lang="en-US" sz="1600" b="1" dirty="0" err="1"/>
              <a:t>на</a:t>
            </a:r>
            <a:r>
              <a:rPr lang="en-US" sz="1600" b="1" dirty="0"/>
              <a:t> </a:t>
            </a:r>
            <a:r>
              <a:rPr lang="en-US" sz="1600" b="1" dirty="0" err="1"/>
              <a:t>отрезки</a:t>
            </a:r>
            <a:r>
              <a:rPr lang="en-US" sz="1600" b="1" dirty="0"/>
              <a:t>, </a:t>
            </a:r>
            <a:r>
              <a:rPr lang="en-US" sz="1600" b="1" dirty="0" err="1"/>
              <a:t>когда</a:t>
            </a:r>
            <a:r>
              <a:rPr lang="en-US" sz="1600" b="1" dirty="0"/>
              <a:t> </a:t>
            </a:r>
            <a:r>
              <a:rPr lang="en-US" sz="1600" b="1" dirty="0" err="1"/>
              <a:t>он</a:t>
            </a:r>
            <a:r>
              <a:rPr lang="en-US" sz="1600" b="1" dirty="0"/>
              <a:t> </a:t>
            </a:r>
            <a:r>
              <a:rPr lang="en-US" sz="1600" b="1" dirty="0" err="1"/>
              <a:t>может</a:t>
            </a:r>
            <a:r>
              <a:rPr lang="en-US" sz="1600" b="1" dirty="0"/>
              <a:t> </a:t>
            </a:r>
            <a:r>
              <a:rPr lang="en-US" sz="1600" b="1" dirty="0" err="1"/>
              <a:t>помочь</a:t>
            </a:r>
            <a:r>
              <a:rPr lang="en-US" sz="1600" b="1" dirty="0"/>
              <a:t>, а </a:t>
            </a:r>
            <a:r>
              <a:rPr lang="en-US" sz="1600" b="1" dirty="0" err="1"/>
              <a:t>когда</a:t>
            </a:r>
            <a:r>
              <a:rPr lang="en-US" sz="1600" b="1" dirty="0"/>
              <a:t> — </a:t>
            </a:r>
            <a:r>
              <a:rPr lang="en-US" sz="1600" b="1" dirty="0" err="1"/>
              <a:t>нет</a:t>
            </a:r>
            <a:r>
              <a:rPr lang="en-US" sz="1600" b="1" dirty="0"/>
              <a:t>. </a:t>
            </a:r>
            <a:endParaRPr lang="en-US" sz="1600"/>
          </a:p>
        </p:txBody>
      </p:sp>
      <p:pic>
        <p:nvPicPr>
          <p:cNvPr id="3" name="Рисунок 3" descr="Изображение выглядит как человек, проигрыватель&#10;&#10;Автоматически созданное описание">
            <a:extLst>
              <a:ext uri="{FF2B5EF4-FFF2-40B4-BE49-F238E27FC236}">
                <a16:creationId xmlns:a16="http://schemas.microsoft.com/office/drawing/2014/main" xmlns="" id="{C8EF333F-8AF9-8A46-5910-2195A6488C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01" r="-2" b="-2"/>
          <a:stretch/>
        </p:blipFill>
        <p:spPr>
          <a:xfrm>
            <a:off x="8250251" y="746281"/>
            <a:ext cx="3505645" cy="3505645"/>
          </a:xfrm>
          <a:custGeom>
            <a:avLst/>
            <a:gdLst/>
            <a:ahLst/>
            <a:cxnLst/>
            <a:rect l="l" t="t" r="r" b="b"/>
            <a:pathLst>
              <a:path w="2457864" h="2457864">
                <a:moveTo>
                  <a:pt x="1228932" y="0"/>
                </a:moveTo>
                <a:cubicBezTo>
                  <a:pt x="1907652" y="0"/>
                  <a:pt x="2457864" y="550212"/>
                  <a:pt x="2457864" y="1228932"/>
                </a:cubicBezTo>
                <a:cubicBezTo>
                  <a:pt x="2457864" y="1907652"/>
                  <a:pt x="1907652" y="2457864"/>
                  <a:pt x="1228932" y="2457864"/>
                </a:cubicBezTo>
                <a:cubicBezTo>
                  <a:pt x="550212" y="2457864"/>
                  <a:pt x="0" y="1907652"/>
                  <a:pt x="0" y="1228932"/>
                </a:cubicBezTo>
                <a:cubicBezTo>
                  <a:pt x="0" y="550212"/>
                  <a:pt x="550212" y="0"/>
                  <a:pt x="1228932" y="0"/>
                </a:cubicBezTo>
                <a:close/>
              </a:path>
            </a:pathLst>
          </a:custGeom>
        </p:spPr>
      </p:pic>
      <p:sp>
        <p:nvSpPr>
          <p:cNvPr id="32" name="!!plus graphic">
            <a:extLst>
              <a:ext uri="{FF2B5EF4-FFF2-40B4-BE49-F238E27FC236}">
                <a16:creationId xmlns:a16="http://schemas.microsoft.com/office/drawing/2014/main" xmlns="" id="{6CB927A4-E432-4310-9CD5-E89FF5063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!!dot graphic">
            <a:extLst>
              <a:ext uri="{FF2B5EF4-FFF2-40B4-BE49-F238E27FC236}">
                <a16:creationId xmlns:a16="http://schemas.microsoft.com/office/drawing/2014/main" xmlns="" id="{E3020543-B24B-4EC4-8FFC-8DD88EEA9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7D9BEB-EBE5-522D-9F8E-91F219ADED70}"/>
              </a:ext>
            </a:extLst>
          </p:cNvPr>
          <p:cNvSpPr txBox="1"/>
          <p:nvPr/>
        </p:nvSpPr>
        <p:spPr>
          <a:xfrm>
            <a:off x="781352" y="3055257"/>
            <a:ext cx="683139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latin typeface="SkolarPE-Regular"/>
              </a:rPr>
              <a:t>Последний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курс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университета</a:t>
            </a:r>
            <a:r>
              <a:rPr lang="en-US" sz="1600" b="1" dirty="0">
                <a:latin typeface="SkolarPE-Regular"/>
              </a:rPr>
              <a:t> — </a:t>
            </a:r>
            <a:r>
              <a:rPr lang="en-US" sz="1600" b="1" dirty="0" err="1">
                <a:latin typeface="SkolarPE-Regular"/>
              </a:rPr>
              <a:t>самое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время</a:t>
            </a:r>
            <a:r>
              <a:rPr lang="en-US" sz="1600" b="1" dirty="0">
                <a:latin typeface="SkolarPE-Regular"/>
              </a:rPr>
              <a:t>, </a:t>
            </a:r>
            <a:r>
              <a:rPr lang="en-US" sz="1600" b="1" dirty="0" err="1">
                <a:latin typeface="SkolarPE-Regular"/>
              </a:rPr>
              <a:t>чтобы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задуматься</a:t>
            </a:r>
            <a:r>
              <a:rPr lang="en-US" sz="1600" b="1" dirty="0">
                <a:latin typeface="SkolarPE-Regular"/>
              </a:rPr>
              <a:t> о </a:t>
            </a:r>
            <a:r>
              <a:rPr lang="en-US" sz="1600" b="1" dirty="0" err="1">
                <a:latin typeface="SkolarPE-Regular"/>
              </a:rPr>
              <a:t>взрослой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жизни</a:t>
            </a:r>
            <a:r>
              <a:rPr lang="en-US" sz="1600" b="1" dirty="0">
                <a:latin typeface="SkolarPE-Regular"/>
              </a:rPr>
              <a:t>. </a:t>
            </a:r>
            <a:r>
              <a:rPr lang="en-US" sz="1600" b="1" dirty="0" err="1">
                <a:latin typeface="SkolarPE-Regular"/>
              </a:rPr>
              <a:t>Для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студентов-медиков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это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еще</a:t>
            </a:r>
            <a:r>
              <a:rPr lang="en-US" sz="1600" b="1" dirty="0">
                <a:latin typeface="SkolarPE-Regular"/>
              </a:rPr>
              <a:t> и </a:t>
            </a:r>
            <a:r>
              <a:rPr lang="en-US" sz="1600" b="1" dirty="0" err="1">
                <a:latin typeface="SkolarPE-Regular"/>
              </a:rPr>
              <a:t>выбор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дальнейшей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карьеры</a:t>
            </a:r>
            <a:r>
              <a:rPr lang="en-US" sz="1600" b="1" dirty="0">
                <a:latin typeface="SkolarPE-Regular"/>
              </a:rPr>
              <a:t>. </a:t>
            </a:r>
            <a:r>
              <a:rPr lang="en-US" sz="1600" b="1" dirty="0" err="1">
                <a:latin typeface="SkolarPE-Regular"/>
              </a:rPr>
              <a:t>Можно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попробовать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поступить</a:t>
            </a:r>
            <a:r>
              <a:rPr lang="en-US" sz="1600" b="1" dirty="0">
                <a:latin typeface="SkolarPE-Regular"/>
              </a:rPr>
              <a:t> в </a:t>
            </a:r>
            <a:r>
              <a:rPr lang="en-US" sz="1600" b="1" dirty="0" err="1">
                <a:latin typeface="SkolarPE-Regular"/>
              </a:rPr>
              <a:t>ординатуру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или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сразу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начать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работать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специальности</a:t>
            </a:r>
            <a:r>
              <a:rPr lang="en-US" sz="1600" b="1" dirty="0">
                <a:latin typeface="SkolarPE-Regular"/>
              </a:rPr>
              <a:t>.</a:t>
            </a:r>
            <a:endParaRPr lang="en-US" sz="16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D563DA9-3253-856A-A08C-7A7D828E13AE}"/>
              </a:ext>
            </a:extLst>
          </p:cNvPr>
          <p:cNvSpPr txBox="1"/>
          <p:nvPr/>
        </p:nvSpPr>
        <p:spPr>
          <a:xfrm>
            <a:off x="720877" y="4131734"/>
            <a:ext cx="1140338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latin typeface="SkolarPE-Regular"/>
              </a:rPr>
              <a:t>15 </a:t>
            </a:r>
            <a:r>
              <a:rPr lang="en-US" sz="1600" b="1" dirty="0" err="1">
                <a:latin typeface="SkolarPE-Regular"/>
              </a:rPr>
              <a:t>октября</a:t>
            </a:r>
            <a:r>
              <a:rPr lang="en-US" sz="1600" b="1" dirty="0">
                <a:latin typeface="SkolarPE-Regular"/>
              </a:rPr>
              <a:t> 2021 г. в </a:t>
            </a:r>
            <a:r>
              <a:rPr lang="en-US" sz="1600" b="1" dirty="0" err="1">
                <a:latin typeface="SkolarPE-Regular"/>
              </a:rPr>
              <a:t>Рыбинск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приехали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пятьдесят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студентов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Ярославского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государственного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медицинского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университета</a:t>
            </a:r>
            <a:r>
              <a:rPr lang="en-US" sz="1600" b="1" dirty="0">
                <a:latin typeface="SkolarPE-Regular"/>
              </a:rPr>
              <a:t>. </a:t>
            </a:r>
            <a:r>
              <a:rPr lang="en-US" sz="1600" b="1" dirty="0" err="1">
                <a:latin typeface="SkolarPE-Regular"/>
              </a:rPr>
              <a:t>Они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рассматривают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городские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больницы</a:t>
            </a:r>
            <a:r>
              <a:rPr lang="en-US" sz="1600" b="1" dirty="0">
                <a:latin typeface="SkolarPE-Regular"/>
              </a:rPr>
              <a:t> и </a:t>
            </a:r>
            <a:r>
              <a:rPr lang="en-US" sz="1600" b="1" dirty="0" err="1">
                <a:latin typeface="SkolarPE-Regular"/>
              </a:rPr>
              <a:t>поликлиники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как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потенциальное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место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работы</a:t>
            </a:r>
            <a:r>
              <a:rPr lang="en-US" sz="1600" b="1" dirty="0">
                <a:latin typeface="SkolarPE-Regular"/>
              </a:rPr>
              <a:t>. </a:t>
            </a:r>
            <a:r>
              <a:rPr lang="en-US" sz="1600" b="1" dirty="0" err="1">
                <a:latin typeface="SkolarPE-Regular"/>
              </a:rPr>
              <a:t>Это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особенно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важно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для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Рыбинска</a:t>
            </a:r>
            <a:r>
              <a:rPr lang="en-US" sz="1600" b="1" dirty="0">
                <a:latin typeface="SkolarPE-Regular"/>
              </a:rPr>
              <a:t> — в </a:t>
            </a:r>
            <a:r>
              <a:rPr lang="en-US" sz="1600" b="1" dirty="0" err="1">
                <a:latin typeface="SkolarPE-Regular"/>
              </a:rPr>
              <a:t>городе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не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хватает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врачей</a:t>
            </a:r>
            <a:r>
              <a:rPr lang="en-US" sz="1600" b="1" dirty="0">
                <a:latin typeface="SkolarPE-Regular"/>
              </a:rPr>
              <a:t>.</a:t>
            </a:r>
            <a:endParaRPr lang="en-US" sz="16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4315DFD-C68D-2C21-094D-D4CE877D78F8}"/>
              </a:ext>
            </a:extLst>
          </p:cNvPr>
          <p:cNvSpPr txBox="1"/>
          <p:nvPr/>
        </p:nvSpPr>
        <p:spPr>
          <a:xfrm>
            <a:off x="720877" y="4954210"/>
            <a:ext cx="1147596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latin typeface="SkolarPE-Regular"/>
              </a:rPr>
              <a:t>Студенты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посетили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горбольницы</a:t>
            </a:r>
            <a:r>
              <a:rPr lang="en-US" sz="1600" b="1" dirty="0">
                <a:latin typeface="SkolarPE-Regular"/>
              </a:rPr>
              <a:t> № 1, 2, 3, 4, </a:t>
            </a:r>
            <a:r>
              <a:rPr lang="en-US" sz="1600" b="1" dirty="0" err="1">
                <a:latin typeface="SkolarPE-Regular"/>
              </a:rPr>
              <a:t>поликлинику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им</a:t>
            </a:r>
            <a:r>
              <a:rPr lang="en-US" sz="1600" b="1" dirty="0">
                <a:latin typeface="SkolarPE-Regular"/>
              </a:rPr>
              <a:t>. </a:t>
            </a:r>
            <a:r>
              <a:rPr lang="en-US" sz="1600" b="1" dirty="0" err="1">
                <a:latin typeface="SkolarPE-Regular"/>
              </a:rPr>
              <a:t>Семашко</a:t>
            </a:r>
            <a:r>
              <a:rPr lang="en-US" sz="1600" b="1" dirty="0">
                <a:latin typeface="SkolarPE-Regular"/>
              </a:rPr>
              <a:t>, а </a:t>
            </a:r>
            <a:r>
              <a:rPr lang="en-US" sz="1600" b="1" dirty="0" err="1">
                <a:latin typeface="SkolarPE-Regular"/>
              </a:rPr>
              <a:t>также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детскую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городскую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больницу</a:t>
            </a:r>
            <a:r>
              <a:rPr lang="en-US" sz="1600" b="1" dirty="0">
                <a:latin typeface="SkolarPE-Regular"/>
              </a:rPr>
              <a:t>. </a:t>
            </a:r>
            <a:r>
              <a:rPr lang="en-US" sz="1600" b="1" dirty="0" err="1">
                <a:latin typeface="SkolarPE-Regular"/>
              </a:rPr>
              <a:t>Среди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тех</a:t>
            </a:r>
            <a:r>
              <a:rPr lang="en-US" sz="1600" b="1" dirty="0">
                <a:latin typeface="SkolarPE-Regular"/>
              </a:rPr>
              <a:t>, </a:t>
            </a:r>
            <a:r>
              <a:rPr lang="en-US" sz="1600" b="1" dirty="0" err="1">
                <a:latin typeface="SkolarPE-Regular"/>
              </a:rPr>
              <a:t>кто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рассматривает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Рыбинск</a:t>
            </a:r>
            <a:r>
              <a:rPr lang="en-US" sz="1600" b="1" dirty="0">
                <a:latin typeface="SkolarPE-Regular"/>
              </a:rPr>
              <a:t> в </a:t>
            </a:r>
            <a:r>
              <a:rPr lang="en-US" sz="1600" b="1" dirty="0" err="1">
                <a:latin typeface="SkolarPE-Regular"/>
              </a:rPr>
              <a:t>качестве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будущего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места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работы</a:t>
            </a:r>
            <a:r>
              <a:rPr lang="en-US" sz="1600" b="1" dirty="0">
                <a:latin typeface="SkolarPE-Regular"/>
              </a:rPr>
              <a:t> — 16 </a:t>
            </a:r>
            <a:r>
              <a:rPr lang="en-US" sz="1600" b="1" dirty="0" err="1">
                <a:latin typeface="SkolarPE-Regular"/>
              </a:rPr>
              <a:t>педиатров</a:t>
            </a:r>
            <a:r>
              <a:rPr lang="en-US" sz="1600" b="1" dirty="0">
                <a:latin typeface="SkolarPE-Regular"/>
              </a:rPr>
              <a:t>.</a:t>
            </a:r>
            <a:endParaRPr lang="en-US" sz="16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A7BCC1B-662D-D256-75CA-06409B7B1F6F}"/>
              </a:ext>
            </a:extLst>
          </p:cNvPr>
          <p:cNvSpPr txBox="1"/>
          <p:nvPr/>
        </p:nvSpPr>
        <p:spPr>
          <a:xfrm>
            <a:off x="720877" y="5534780"/>
            <a:ext cx="1148805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latin typeface="SkolarPE-Regular"/>
              </a:rPr>
              <a:t>Некоторые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студенты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учатся</a:t>
            </a:r>
            <a:r>
              <a:rPr lang="en-US" sz="1600" b="1" dirty="0">
                <a:latin typeface="SkolarPE-Regular"/>
              </a:rPr>
              <a:t> в </a:t>
            </a:r>
            <a:r>
              <a:rPr lang="en-US" sz="1600" b="1" dirty="0" err="1">
                <a:latin typeface="SkolarPE-Regular"/>
              </a:rPr>
              <a:t>университете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целевому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направлению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от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медучреждений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города</a:t>
            </a:r>
            <a:r>
              <a:rPr lang="en-US" sz="1600" b="1" dirty="0">
                <a:latin typeface="SkolarPE-Regular"/>
              </a:rPr>
              <a:t>. </a:t>
            </a:r>
            <a:r>
              <a:rPr lang="en-US" sz="1600" b="1" dirty="0" err="1">
                <a:latin typeface="SkolarPE-Regular"/>
              </a:rPr>
              <a:t>Это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значит</a:t>
            </a:r>
            <a:r>
              <a:rPr lang="en-US" sz="1600" b="1" dirty="0">
                <a:latin typeface="SkolarPE-Regular"/>
              </a:rPr>
              <a:t>, </a:t>
            </a:r>
            <a:r>
              <a:rPr lang="en-US" sz="1600" b="1" dirty="0" err="1">
                <a:latin typeface="SkolarPE-Regular"/>
              </a:rPr>
              <a:t>что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перед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поступлением</a:t>
            </a:r>
            <a:r>
              <a:rPr lang="en-US" sz="1600" b="1" dirty="0">
                <a:latin typeface="SkolarPE-Regular"/>
              </a:rPr>
              <a:t> в ВУЗ </a:t>
            </a:r>
            <a:r>
              <a:rPr lang="en-US" sz="1600" b="1" dirty="0" err="1">
                <a:latin typeface="SkolarPE-Regular"/>
              </a:rPr>
              <a:t>они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заручились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поддержкой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от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больницы</a:t>
            </a:r>
            <a:r>
              <a:rPr lang="en-US" sz="1600" b="1" dirty="0">
                <a:latin typeface="SkolarPE-Regular"/>
              </a:rPr>
              <a:t>, </a:t>
            </a:r>
            <a:r>
              <a:rPr lang="en-US" sz="1600" b="1" dirty="0" err="1">
                <a:latin typeface="SkolarPE-Regular"/>
              </a:rPr>
              <a:t>которая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обязуется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предоставить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молодому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специалисту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рабочее</a:t>
            </a:r>
            <a:r>
              <a:rPr lang="en-US" sz="1600" b="1" dirty="0">
                <a:latin typeface="SkolarPE-Regular"/>
              </a:rPr>
              <a:t> </a:t>
            </a:r>
            <a:r>
              <a:rPr lang="en-US" sz="1600" b="1" dirty="0" err="1">
                <a:latin typeface="SkolarPE-Regular"/>
              </a:rPr>
              <a:t>место</a:t>
            </a:r>
            <a:r>
              <a:rPr lang="en-US" sz="1600" b="1" dirty="0">
                <a:latin typeface="SkolarPE-Regular"/>
              </a:rPr>
              <a:t>.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951188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6B59A5-1702-5376-8EAF-A646AA93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ПРОФЕССИЯ </a:t>
            </a:r>
            <a:r>
              <a:rPr lang="ru-RU" dirty="0" smtClean="0"/>
              <a:t>№2-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ОПЕРАТОР ЧПУ</a:t>
            </a:r>
          </a:p>
        </p:txBody>
      </p:sp>
      <p:pic>
        <p:nvPicPr>
          <p:cNvPr id="3" name="Рисунок 4" descr="Изображение выглядит как человек&#10;&#10;Автоматически созданное описание">
            <a:extLst>
              <a:ext uri="{FF2B5EF4-FFF2-40B4-BE49-F238E27FC236}">
                <a16:creationId xmlns:a16="http://schemas.microsoft.com/office/drawing/2014/main" xmlns="" id="{ECBE2F3D-59E1-27E0-6F27-D0F70BB5B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1219" y="548"/>
            <a:ext cx="6368472" cy="34856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D9C46E-EB7F-13AD-1039-F201FC91B821}"/>
              </a:ext>
            </a:extLst>
          </p:cNvPr>
          <p:cNvSpPr txBox="1"/>
          <p:nvPr/>
        </p:nvSpPr>
        <p:spPr>
          <a:xfrm>
            <a:off x="729672" y="3569855"/>
            <a:ext cx="1126374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-apple-system"/>
              </a:rPr>
              <a:t>В </a:t>
            </a:r>
            <a:r>
              <a:rPr lang="en-US" b="1" dirty="0" err="1">
                <a:latin typeface="-apple-system"/>
              </a:rPr>
              <a:t>настоящее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время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все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меньше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людей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работают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на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заводах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так-как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организации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постепенно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переходят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на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станки</a:t>
            </a:r>
            <a:r>
              <a:rPr lang="en-US" b="1" dirty="0">
                <a:latin typeface="-apple-system"/>
              </a:rPr>
              <a:t> с </a:t>
            </a:r>
            <a:r>
              <a:rPr lang="en-US" b="1" dirty="0" err="1">
                <a:latin typeface="-apple-system"/>
              </a:rPr>
              <a:t>числовым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программным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управлением</a:t>
            </a:r>
            <a:r>
              <a:rPr lang="en-US" b="1" dirty="0">
                <a:latin typeface="-apple-system"/>
              </a:rPr>
              <a:t> — ЧПУ.</a:t>
            </a:r>
          </a:p>
          <a:p>
            <a:r>
              <a:rPr lang="en-US" b="1" dirty="0" err="1">
                <a:latin typeface="-apple-system"/>
              </a:rPr>
              <a:t>Конечно</a:t>
            </a:r>
            <a:r>
              <a:rPr lang="en-US" b="1" dirty="0">
                <a:latin typeface="-apple-system"/>
              </a:rPr>
              <a:t> в </a:t>
            </a:r>
            <a:r>
              <a:rPr lang="en-US" b="1" dirty="0" err="1">
                <a:latin typeface="-apple-system"/>
              </a:rPr>
              <a:t>некоторой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работе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нельзя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заменить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человека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машиной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так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как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машина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немеет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думать</a:t>
            </a:r>
            <a:r>
              <a:rPr lang="en-US" b="1" dirty="0">
                <a:latin typeface="-apple-system"/>
              </a:rPr>
              <a:t> в </a:t>
            </a:r>
            <a:r>
              <a:rPr lang="en-US" b="1" dirty="0" err="1">
                <a:latin typeface="-apple-system"/>
              </a:rPr>
              <a:t>зависимости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от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ситуации</a:t>
            </a:r>
            <a:r>
              <a:rPr lang="en-US" b="1" dirty="0">
                <a:latin typeface="-apple-system"/>
              </a:rPr>
              <a:t> и </a:t>
            </a:r>
            <a:r>
              <a:rPr lang="en-US" b="1" dirty="0" err="1">
                <a:latin typeface="-apple-system"/>
              </a:rPr>
              <a:t>принимать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решения</a:t>
            </a:r>
            <a:r>
              <a:rPr lang="en-US" b="1" dirty="0">
                <a:latin typeface="-apple-system"/>
              </a:rPr>
              <a:t>. </a:t>
            </a:r>
            <a:r>
              <a:rPr lang="en-US" b="1" dirty="0" err="1">
                <a:latin typeface="-apple-system"/>
              </a:rPr>
              <a:t>Зато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робот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может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выполнить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все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поставленные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ему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команды</a:t>
            </a:r>
            <a:r>
              <a:rPr lang="en-US" b="1" dirty="0">
                <a:latin typeface="-apple-system"/>
              </a:rPr>
              <a:t> с </a:t>
            </a:r>
            <a:r>
              <a:rPr lang="en-US" b="1" dirty="0" err="1">
                <a:latin typeface="-apple-system"/>
              </a:rPr>
              <a:t>высокой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точностью</a:t>
            </a:r>
            <a:r>
              <a:rPr lang="en-US" b="1" dirty="0">
                <a:latin typeface="-apple-system"/>
              </a:rPr>
              <a:t> и </a:t>
            </a:r>
            <a:r>
              <a:rPr lang="en-US" b="1" dirty="0" err="1">
                <a:latin typeface="-apple-system"/>
              </a:rPr>
              <a:t>кротчайшее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сроки</a:t>
            </a:r>
            <a:r>
              <a:rPr lang="en-US" b="1" dirty="0">
                <a:latin typeface="-apple-system"/>
              </a:rPr>
              <a:t>. В </a:t>
            </a:r>
            <a:r>
              <a:rPr lang="en-US" b="1" dirty="0" err="1">
                <a:latin typeface="-apple-system"/>
              </a:rPr>
              <a:t>связи</a:t>
            </a:r>
            <a:r>
              <a:rPr lang="en-US" b="1" dirty="0">
                <a:latin typeface="-apple-system"/>
              </a:rPr>
              <a:t> с </a:t>
            </a:r>
            <a:r>
              <a:rPr lang="en-US" b="1" dirty="0" err="1">
                <a:latin typeface="-apple-system"/>
              </a:rPr>
              <a:t>этим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появляются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перспективные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профессии</a:t>
            </a:r>
            <a:r>
              <a:rPr lang="en-US" b="1" dirty="0">
                <a:latin typeface="-apple-system"/>
              </a:rPr>
              <a:t> в </a:t>
            </a:r>
            <a:r>
              <a:rPr lang="en-US" b="1" dirty="0" err="1">
                <a:latin typeface="-apple-system"/>
              </a:rPr>
              <a:t>виде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наладчика</a:t>
            </a:r>
            <a:r>
              <a:rPr lang="en-US" b="1" dirty="0">
                <a:latin typeface="-apple-system"/>
              </a:rPr>
              <a:t>, </a:t>
            </a:r>
            <a:r>
              <a:rPr lang="en-US" b="1" dirty="0" err="1">
                <a:latin typeface="-apple-system"/>
              </a:rPr>
              <a:t>оператора</a:t>
            </a:r>
            <a:r>
              <a:rPr lang="en-US" b="1" dirty="0">
                <a:latin typeface="-apple-system"/>
              </a:rPr>
              <a:t>, </a:t>
            </a:r>
            <a:r>
              <a:rPr lang="en-US" b="1" dirty="0" err="1">
                <a:latin typeface="-apple-system"/>
              </a:rPr>
              <a:t>программиста</a:t>
            </a:r>
            <a:r>
              <a:rPr lang="en-US" b="1" dirty="0">
                <a:latin typeface="-apple-system"/>
              </a:rPr>
              <a:t> ЧПУ </a:t>
            </a:r>
            <a:r>
              <a:rPr lang="en-US" b="1" dirty="0" err="1">
                <a:latin typeface="-apple-system"/>
              </a:rPr>
              <a:t>станков</a:t>
            </a:r>
            <a:r>
              <a:rPr lang="en-US" b="1" dirty="0">
                <a:latin typeface="-apple-system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E043E8B-E3B2-FD5D-DA69-43ADF4A5176C}"/>
              </a:ext>
            </a:extLst>
          </p:cNvPr>
          <p:cNvSpPr txBox="1"/>
          <p:nvPr/>
        </p:nvSpPr>
        <p:spPr>
          <a:xfrm>
            <a:off x="798946" y="5601855"/>
            <a:ext cx="1134456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latin typeface="-apple-system"/>
              </a:rPr>
              <a:t>Как</a:t>
            </a:r>
            <a:r>
              <a:rPr lang="en-US" b="1" dirty="0">
                <a:latin typeface="-apple-system"/>
              </a:rPr>
              <a:t> я </a:t>
            </a:r>
            <a:r>
              <a:rPr lang="en-US" b="1" dirty="0" err="1">
                <a:latin typeface="-apple-system"/>
              </a:rPr>
              <a:t>думаю</a:t>
            </a:r>
            <a:r>
              <a:rPr lang="en-US" b="1" dirty="0">
                <a:latin typeface="-apple-system"/>
              </a:rPr>
              <a:t> с </a:t>
            </a:r>
            <a:r>
              <a:rPr lang="en-US" b="1" dirty="0" err="1">
                <a:latin typeface="-apple-system"/>
              </a:rPr>
              <a:t>каждым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годом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автоматизация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производства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будет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только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набирать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обороты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так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что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оператор</a:t>
            </a:r>
            <a:r>
              <a:rPr lang="en-US" b="1" dirty="0">
                <a:latin typeface="-apple-system"/>
              </a:rPr>
              <a:t> ЧПУ </a:t>
            </a:r>
            <a:r>
              <a:rPr lang="en-US" b="1" dirty="0" err="1">
                <a:latin typeface="-apple-system"/>
              </a:rPr>
              <a:t>станка</a:t>
            </a:r>
            <a:r>
              <a:rPr lang="en-US" b="1" dirty="0">
                <a:latin typeface="-apple-system"/>
              </a:rPr>
              <a:t> — </a:t>
            </a:r>
            <a:r>
              <a:rPr lang="en-US" b="1" dirty="0" err="1">
                <a:latin typeface="-apple-system"/>
              </a:rPr>
              <a:t>это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перспективная</a:t>
            </a:r>
            <a:r>
              <a:rPr lang="en-US" b="1" dirty="0">
                <a:latin typeface="-apple-system"/>
              </a:rPr>
              <a:t> </a:t>
            </a:r>
            <a:r>
              <a:rPr lang="en-US" b="1" dirty="0" err="1">
                <a:latin typeface="-apple-system"/>
              </a:rPr>
              <a:t>профессия</a:t>
            </a:r>
            <a:r>
              <a:rPr lang="en-US" b="1" dirty="0">
                <a:latin typeface="-apple-system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318800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09CB703-C563-4F1F-BF28-83C06E978C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D3C18F-0F41-1379-A91B-C82F2E3B1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524" y="-384275"/>
            <a:ext cx="5797502" cy="199596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51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ПРОФЕССИЯ №3-</a:t>
            </a:r>
            <a:br>
              <a:rPr lang="en-US" sz="51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ПЕДАГОГ</a:t>
            </a:r>
          </a:p>
        </p:txBody>
      </p:sp>
      <p:cxnSp>
        <p:nvCxnSpPr>
          <p:cNvPr id="12" name="!!Straight Connector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56114" y="3511910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3" descr="Изображение выглядит как текст, человек, костюм, в позе&#10;&#10;Автоматически созданное описание">
            <a:extLst>
              <a:ext uri="{FF2B5EF4-FFF2-40B4-BE49-F238E27FC236}">
                <a16:creationId xmlns:a16="http://schemas.microsoft.com/office/drawing/2014/main" xmlns="" id="{160DE195-79AD-46FE-903B-20A1DB3323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74" r="7878" b="3"/>
          <a:stretch/>
        </p:blipFill>
        <p:spPr>
          <a:xfrm>
            <a:off x="1124527" y="123105"/>
            <a:ext cx="3091115" cy="3091115"/>
          </a:xfrm>
          <a:custGeom>
            <a:avLst/>
            <a:gdLst/>
            <a:ahLst/>
            <a:cxnLst/>
            <a:rect l="l" t="t" r="r" b="b"/>
            <a:pathLst>
              <a:path w="1924906" h="1924906">
                <a:moveTo>
                  <a:pt x="962453" y="0"/>
                </a:moveTo>
                <a:cubicBezTo>
                  <a:pt x="1494001" y="0"/>
                  <a:pt x="1924906" y="430905"/>
                  <a:pt x="1924906" y="962453"/>
                </a:cubicBezTo>
                <a:cubicBezTo>
                  <a:pt x="1924906" y="1494001"/>
                  <a:pt x="1494001" y="1924906"/>
                  <a:pt x="962453" y="1924906"/>
                </a:cubicBezTo>
                <a:cubicBezTo>
                  <a:pt x="430905" y="1924906"/>
                  <a:pt x="0" y="1494001"/>
                  <a:pt x="0" y="962453"/>
                </a:cubicBezTo>
                <a:cubicBezTo>
                  <a:pt x="0" y="430905"/>
                  <a:pt x="430905" y="0"/>
                  <a:pt x="962453" y="0"/>
                </a:cubicBezTo>
                <a:close/>
              </a:path>
            </a:pathLst>
          </a:custGeom>
        </p:spPr>
      </p:pic>
      <p:sp>
        <p:nvSpPr>
          <p:cNvPr id="14" name="!!plus graphic">
            <a:extLst>
              <a:ext uri="{FF2B5EF4-FFF2-40B4-BE49-F238E27FC236}">
                <a16:creationId xmlns:a16="http://schemas.microsoft.com/office/drawing/2014/main" xmlns="" id="{C5CB530E-515E-412C-9DF1-5F8FFBD6F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!!dot graphic">
            <a:extLst>
              <a:ext uri="{FF2B5EF4-FFF2-40B4-BE49-F238E27FC236}">
                <a16:creationId xmlns:a16="http://schemas.microsoft.com/office/drawing/2014/main" xmlns="" id="{712D4376-A578-4FF1-94FC-245E7A6A48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!!circle graphic">
            <a:extLst>
              <a:ext uri="{FF2B5EF4-FFF2-40B4-BE49-F238E27FC236}">
                <a16:creationId xmlns:a16="http://schemas.microsoft.com/office/drawing/2014/main" xmlns="" id="{AEA7509D-F04F-40CB-A0B3-EEF16499C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44C41EA-9B71-4D15-9277-9FCBB536878A}"/>
              </a:ext>
            </a:extLst>
          </p:cNvPr>
          <p:cNvSpPr txBox="1"/>
          <p:nvPr/>
        </p:nvSpPr>
        <p:spPr>
          <a:xfrm>
            <a:off x="4748590" y="1615923"/>
            <a:ext cx="769015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Учитель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это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педагогическая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профессия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должность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системе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общего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профессионального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образования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направленная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на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сотворение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самоопределение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личности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культуре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утверждение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человека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Roboto"/>
                <a:ea typeface="Roboto"/>
                <a:cs typeface="Roboto"/>
              </a:rPr>
              <a:t>человеке</a:t>
            </a:r>
            <a:r>
              <a:rPr lang="en-US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A0E02A4-3802-9D9A-C54B-AD7BE3232C4D}"/>
              </a:ext>
            </a:extLst>
          </p:cNvPr>
          <p:cNvSpPr txBox="1"/>
          <p:nvPr/>
        </p:nvSpPr>
        <p:spPr>
          <a:xfrm>
            <a:off x="853925" y="3793066"/>
            <a:ext cx="111856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172DE1-1DB9-2F2F-0D27-40AA53AA37AC}"/>
              </a:ext>
            </a:extLst>
          </p:cNvPr>
          <p:cNvSpPr txBox="1"/>
          <p:nvPr/>
        </p:nvSpPr>
        <p:spPr>
          <a:xfrm>
            <a:off x="853925" y="3224591"/>
            <a:ext cx="1145177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SkolarPE-Regular"/>
              </a:rPr>
              <a:t>Рыбинские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школы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испытывают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нехватку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учителей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математики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физики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информатики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Для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решения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кадровой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проблемы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городе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разработали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несколько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методов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  <a:latin typeface="SkolarPE-Regular"/>
              </a:rPr>
              <a:t>Трехсторонняя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программа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«ОДК-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Сатурн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», РГАТУ и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департамента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образования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предусматривает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выплату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вознаграждения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–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преподавателям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физики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чьи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ученики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заняли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призовые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места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во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всероссийском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чемпионате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«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Построй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карьеру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в ОДК».</a:t>
            </a:r>
          </a:p>
          <a:p>
            <a:r>
              <a:rPr lang="en-US" dirty="0" err="1">
                <a:solidFill>
                  <a:schemeClr val="bg1"/>
                </a:solidFill>
                <a:latin typeface="SkolarPE-Regular"/>
              </a:rPr>
              <a:t>Администрация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Рыбинска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поддержит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преподавателей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всех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трёх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перечисленных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специализаций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кто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принимает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активное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участие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программе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«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Продвижение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».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Иногородним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молодым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специалистам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город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готов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частично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компенсировать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расходы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по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найму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жилья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Кроме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того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всем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новичкам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течение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первых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пяти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лет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начисляются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30%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стимулирующих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выплат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.</a:t>
            </a:r>
            <a:endParaRPr lang="en-US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latin typeface="SkolarPE-Regular"/>
              </a:rPr>
              <a:t>ЯГПУ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им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Ушинского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готов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открыть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новую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специальность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«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Теория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методика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профильного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физико-математического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образования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образования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области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информационных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технологий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».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Обучение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могут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пройти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те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учителя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которые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имеют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квалификацию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«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бакалавр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»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любой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специализации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Обучение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двухгодичное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SkolarPE-Regular"/>
              </a:rPr>
              <a:t>бесплатное</a:t>
            </a:r>
            <a:r>
              <a:rPr lang="en-US" dirty="0">
                <a:solidFill>
                  <a:schemeClr val="bg1"/>
                </a:solidFill>
                <a:latin typeface="SkolarPE-Regula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72177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5C05CAAB-DBA2-4548-AD5F-01BB97FBB2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327D73B4-9F5C-4A64-A179-51B9500CB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982CB9-C9DB-44D5-4FDC-718B3EF9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-456365"/>
            <a:ext cx="4195674" cy="20525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ПРОФЕССИЯ №4-</a:t>
            </a:r>
            <a:br>
              <a:rPr lang="en-US" sz="34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4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СУДОВОДИТЕЛЬ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C1F06963-6374-4B48-844F-071A9BAAAE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Рисунок 5" descr="Изображение выглядит как человек, мужчина, окно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xmlns="" id="{86D154E1-72D4-6DC2-EBCE-ECAA89C597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5" r="31124" b="-2"/>
          <a:stretch/>
        </p:blipFill>
        <p:spPr>
          <a:xfrm>
            <a:off x="320691" y="565696"/>
            <a:ext cx="5776825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25" name="!!plus graphic">
            <a:extLst>
              <a:ext uri="{FF2B5EF4-FFF2-40B4-BE49-F238E27FC236}">
                <a16:creationId xmlns:a16="http://schemas.microsoft.com/office/drawing/2014/main" xmlns="" id="{6CB927A4-E432-4310-9CD5-E89FF5063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!!circle graphic">
            <a:extLst>
              <a:ext uri="{FF2B5EF4-FFF2-40B4-BE49-F238E27FC236}">
                <a16:creationId xmlns:a16="http://schemas.microsoft.com/office/drawing/2014/main" xmlns="" id="{1453BF6C-B012-48B7-B4E8-6D7AC7C27D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878407-85A9-8FDE-3271-0601DC1CE671}"/>
              </a:ext>
            </a:extLst>
          </p:cNvPr>
          <p:cNvSpPr txBox="1"/>
          <p:nvPr/>
        </p:nvSpPr>
        <p:spPr>
          <a:xfrm>
            <a:off x="6311351" y="1640000"/>
            <a:ext cx="5754309" cy="226732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sp>
        <p:nvSpPr>
          <p:cNvPr id="29" name="!!dot graphic">
            <a:extLst>
              <a:ext uri="{FF2B5EF4-FFF2-40B4-BE49-F238E27FC236}">
                <a16:creationId xmlns:a16="http://schemas.microsoft.com/office/drawing/2014/main" xmlns="" id="{E3020543-B24B-4EC4-8FFC-8DD88EEA9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1" name="!!Straight Connector">
            <a:extLst>
              <a:ext uri="{FF2B5EF4-FFF2-40B4-BE49-F238E27FC236}">
                <a16:creationId xmlns:a16="http://schemas.microsoft.com/office/drawing/2014/main" xmlns="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659E31C-3F4B-A3BA-5607-3DF27E65D5EB}"/>
              </a:ext>
            </a:extLst>
          </p:cNvPr>
          <p:cNvSpPr txBox="1"/>
          <p:nvPr/>
        </p:nvSpPr>
        <p:spPr>
          <a:xfrm>
            <a:off x="5821218" y="1641764"/>
            <a:ext cx="6587836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latin typeface="Segoe UI"/>
                <a:cs typeface="Segoe UI"/>
              </a:rPr>
              <a:t>Огромная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часть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нашей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планеты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покрыта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водой</a:t>
            </a:r>
            <a:r>
              <a:rPr lang="en-US" b="1" dirty="0">
                <a:latin typeface="Segoe UI"/>
                <a:cs typeface="Segoe UI"/>
              </a:rPr>
              <a:t>. </a:t>
            </a:r>
            <a:r>
              <a:rPr lang="en-US" b="1" dirty="0" err="1">
                <a:latin typeface="Segoe UI"/>
                <a:cs typeface="Segoe UI"/>
              </a:rPr>
              <a:t>Поэтому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можно</a:t>
            </a:r>
            <a:r>
              <a:rPr lang="en-US" b="1" dirty="0">
                <a:latin typeface="Segoe UI"/>
                <a:cs typeface="Segoe UI"/>
              </a:rPr>
              <a:t> с </a:t>
            </a:r>
            <a:r>
              <a:rPr lang="en-US" b="1" dirty="0" err="1">
                <a:latin typeface="Segoe UI"/>
                <a:cs typeface="Segoe UI"/>
              </a:rPr>
              <a:t>уверенностью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сказать</a:t>
            </a:r>
            <a:r>
              <a:rPr lang="en-US" b="1" dirty="0">
                <a:latin typeface="Segoe UI"/>
                <a:cs typeface="Segoe UI"/>
              </a:rPr>
              <a:t>, </a:t>
            </a:r>
            <a:r>
              <a:rPr lang="en-US" b="1" dirty="0" err="1">
                <a:latin typeface="Segoe UI"/>
                <a:cs typeface="Segoe UI"/>
              </a:rPr>
              <a:t>что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морской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транспорт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никогда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не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устареет</a:t>
            </a:r>
            <a:r>
              <a:rPr lang="en-US" b="1" dirty="0">
                <a:latin typeface="Segoe UI"/>
                <a:cs typeface="Segoe UI"/>
              </a:rPr>
              <a:t>, </a:t>
            </a:r>
            <a:r>
              <a:rPr lang="en-US" b="1" dirty="0" err="1">
                <a:latin typeface="Segoe UI"/>
                <a:cs typeface="Segoe UI"/>
              </a:rPr>
              <a:t>как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бы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ни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развивалась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наземная</a:t>
            </a:r>
            <a:r>
              <a:rPr lang="en-US" b="1" dirty="0">
                <a:latin typeface="Segoe UI"/>
                <a:cs typeface="Segoe UI"/>
              </a:rPr>
              <a:t> и </a:t>
            </a:r>
            <a:r>
              <a:rPr lang="en-US" b="1" dirty="0" err="1">
                <a:latin typeface="Segoe UI"/>
                <a:cs typeface="Segoe UI"/>
              </a:rPr>
              <a:t>воздушная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техника</a:t>
            </a:r>
            <a:r>
              <a:rPr lang="en-US" b="1" dirty="0">
                <a:latin typeface="Segoe UI"/>
                <a:cs typeface="Segoe UI"/>
              </a:rPr>
              <a:t>. </a:t>
            </a:r>
            <a:r>
              <a:rPr lang="en-US" b="1" dirty="0" err="1">
                <a:latin typeface="Segoe UI"/>
                <a:cs typeface="Segoe UI"/>
              </a:rPr>
              <a:t>Чтобы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преодолевать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моря</a:t>
            </a:r>
            <a:r>
              <a:rPr lang="en-US" b="1" dirty="0">
                <a:latin typeface="Segoe UI"/>
                <a:cs typeface="Segoe UI"/>
              </a:rPr>
              <a:t> и </a:t>
            </a:r>
            <a:r>
              <a:rPr lang="en-US" b="1" dirty="0" err="1">
                <a:latin typeface="Segoe UI"/>
                <a:cs typeface="Segoe UI"/>
              </a:rPr>
              <a:t>океаны</a:t>
            </a:r>
            <a:r>
              <a:rPr lang="en-US" b="1" dirty="0">
                <a:latin typeface="Segoe UI"/>
                <a:cs typeface="Segoe UI"/>
              </a:rPr>
              <a:t>, </a:t>
            </a:r>
            <a:r>
              <a:rPr lang="en-US" b="1" dirty="0" err="1">
                <a:latin typeface="Segoe UI"/>
                <a:cs typeface="Segoe UI"/>
              </a:rPr>
              <a:t>нужны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умелые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судоводители</a:t>
            </a:r>
            <a:r>
              <a:rPr lang="en-US" b="1" dirty="0">
                <a:latin typeface="Segoe UI"/>
                <a:cs typeface="Segoe UI"/>
              </a:rPr>
              <a:t>, </a:t>
            </a:r>
            <a:r>
              <a:rPr lang="en-US" b="1" dirty="0" err="1">
                <a:latin typeface="Segoe UI"/>
                <a:cs typeface="Segoe UI"/>
              </a:rPr>
              <a:t>которые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хорошо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знают</a:t>
            </a:r>
            <a:r>
              <a:rPr lang="en-US" b="1" dirty="0">
                <a:latin typeface="Segoe UI"/>
                <a:cs typeface="Segoe UI"/>
              </a:rPr>
              <a:t> и </a:t>
            </a:r>
            <a:r>
              <a:rPr lang="en-US" b="1" dirty="0" err="1">
                <a:latin typeface="Segoe UI"/>
                <a:cs typeface="Segoe UI"/>
              </a:rPr>
              <a:t>устройство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своего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судна</a:t>
            </a:r>
            <a:r>
              <a:rPr lang="en-US" b="1" dirty="0">
                <a:latin typeface="Segoe UI"/>
                <a:cs typeface="Segoe UI"/>
              </a:rPr>
              <a:t>, и </a:t>
            </a:r>
            <a:r>
              <a:rPr lang="en-US" b="1" dirty="0" err="1">
                <a:latin typeface="Segoe UI"/>
                <a:cs typeface="Segoe UI"/>
              </a:rPr>
              <a:t>характер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непостоянной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водной</a:t>
            </a:r>
            <a:r>
              <a:rPr lang="en-US" b="1" dirty="0">
                <a:latin typeface="Segoe UI"/>
                <a:cs typeface="Segoe UI"/>
              </a:rPr>
              <a:t> </a:t>
            </a:r>
            <a:r>
              <a:rPr lang="en-US" b="1" dirty="0" err="1">
                <a:latin typeface="Segoe UI"/>
                <a:cs typeface="Segoe UI"/>
              </a:rPr>
              <a:t>стихии</a:t>
            </a:r>
            <a:r>
              <a:rPr lang="en-US" b="1" dirty="0">
                <a:latin typeface="Segoe UI"/>
                <a:cs typeface="Segoe UI"/>
              </a:rPr>
              <a:t>.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BDCB288-4392-15C4-3998-24F4B23FD37C}"/>
              </a:ext>
            </a:extLst>
          </p:cNvPr>
          <p:cNvSpPr txBox="1"/>
          <p:nvPr/>
        </p:nvSpPr>
        <p:spPr>
          <a:xfrm>
            <a:off x="5971309" y="3616036"/>
            <a:ext cx="628765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latin typeface="Roboto"/>
                <a:ea typeface="Roboto"/>
                <a:cs typeface="Roboto"/>
              </a:rPr>
              <a:t>Географическое</a:t>
            </a:r>
            <a:r>
              <a:rPr lang="en-US" b="1" dirty="0">
                <a:latin typeface="Roboto"/>
                <a:ea typeface="Roboto"/>
                <a:cs typeface="Roboto"/>
              </a:rPr>
              <a:t> и </a:t>
            </a:r>
            <a:r>
              <a:rPr lang="en-US" b="1" dirty="0" err="1">
                <a:latin typeface="Roboto"/>
                <a:ea typeface="Roboto"/>
                <a:cs typeface="Roboto"/>
              </a:rPr>
              <a:t>экономическое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значение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города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Рыбинска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как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порта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важнейшей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водной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магистрали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России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реки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Волги</a:t>
            </a:r>
            <a:r>
              <a:rPr lang="en-US" b="1" dirty="0">
                <a:latin typeface="Roboto"/>
                <a:ea typeface="Roboto"/>
                <a:cs typeface="Roboto"/>
              </a:rPr>
              <a:t>, </a:t>
            </a:r>
            <a:r>
              <a:rPr lang="en-US" b="1" dirty="0" err="1">
                <a:latin typeface="Roboto"/>
                <a:ea typeface="Roboto"/>
                <a:cs typeface="Roboto"/>
              </a:rPr>
              <a:t>расположенного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при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впадении</a:t>
            </a:r>
            <a:r>
              <a:rPr lang="en-US" b="1" dirty="0">
                <a:latin typeface="Roboto"/>
                <a:ea typeface="Roboto"/>
                <a:cs typeface="Roboto"/>
              </a:rPr>
              <a:t> в </a:t>
            </a:r>
            <a:r>
              <a:rPr lang="en-US" b="1" dirty="0" err="1">
                <a:latin typeface="Roboto"/>
                <a:ea typeface="Roboto"/>
                <a:cs typeface="Roboto"/>
              </a:rPr>
              <a:t>нее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рек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Шексны</a:t>
            </a:r>
            <a:r>
              <a:rPr lang="en-US" b="1" dirty="0">
                <a:latin typeface="Roboto"/>
                <a:ea typeface="Roboto"/>
                <a:cs typeface="Roboto"/>
              </a:rPr>
              <a:t> и </a:t>
            </a:r>
            <a:r>
              <a:rPr lang="en-US" b="1" dirty="0" err="1">
                <a:latin typeface="Roboto"/>
                <a:ea typeface="Roboto"/>
                <a:cs typeface="Roboto"/>
              </a:rPr>
              <a:t>Мологи</a:t>
            </a:r>
            <a:r>
              <a:rPr lang="en-US" b="1" dirty="0">
                <a:latin typeface="Roboto"/>
                <a:ea typeface="Roboto"/>
                <a:cs typeface="Roboto"/>
              </a:rPr>
              <a:t>, </a:t>
            </a:r>
            <a:r>
              <a:rPr lang="en-US" b="1" dirty="0" err="1">
                <a:latin typeface="Roboto"/>
                <a:ea typeface="Roboto"/>
                <a:cs typeface="Roboto"/>
              </a:rPr>
              <a:t>вызвало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необходимость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организации</a:t>
            </a:r>
            <a:r>
              <a:rPr lang="en-US" b="1" dirty="0">
                <a:latin typeface="Roboto"/>
                <a:ea typeface="Roboto"/>
                <a:cs typeface="Roboto"/>
              </a:rPr>
              <a:t> в </a:t>
            </a:r>
            <a:r>
              <a:rPr lang="en-US" b="1" dirty="0" err="1">
                <a:latin typeface="Roboto"/>
                <a:ea typeface="Roboto"/>
                <a:cs typeface="Roboto"/>
              </a:rPr>
              <a:t>городе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учебного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заведения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для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подготовки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квалифицированных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кадров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водного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транспорта</a:t>
            </a:r>
            <a:r>
              <a:rPr lang="en-US" b="1" dirty="0">
                <a:latin typeface="Roboto"/>
                <a:ea typeface="Roboto"/>
                <a:cs typeface="Roboto"/>
              </a:rPr>
              <a:t> и </a:t>
            </a:r>
            <a:r>
              <a:rPr lang="en-US" b="1" dirty="0" err="1">
                <a:latin typeface="Roboto"/>
                <a:ea typeface="Roboto"/>
                <a:cs typeface="Roboto"/>
              </a:rPr>
              <a:t>содействия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отечественного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торгового</a:t>
            </a:r>
            <a:r>
              <a:rPr lang="en-US" b="1" dirty="0">
                <a:latin typeface="Roboto"/>
                <a:ea typeface="Roboto"/>
                <a:cs typeface="Roboto"/>
              </a:rPr>
              <a:t> </a:t>
            </a:r>
            <a:r>
              <a:rPr lang="en-US" b="1" dirty="0" err="1">
                <a:latin typeface="Roboto"/>
                <a:ea typeface="Roboto"/>
                <a:cs typeface="Roboto"/>
              </a:rPr>
              <a:t>мореплавания</a:t>
            </a:r>
            <a:r>
              <a:rPr lang="en-US" b="1" dirty="0">
                <a:latin typeface="Roboto"/>
                <a:ea typeface="Roboto"/>
                <a:cs typeface="Roboto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579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E3C5560-7A9C-489F-9148-18C5E1D0F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1AECA2-F8B9-6499-ACA6-9B717B32F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852" y="57871"/>
            <a:ext cx="5611366" cy="20043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Профессия</a:t>
            </a:r>
            <a:r>
              <a:rPr lang="en-US" sz="46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600" b="1" i="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№</a:t>
            </a:r>
            <a:r>
              <a:rPr lang="ru-RU" sz="4600" b="1" i="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  <a:r>
              <a:rPr lang="en-US" sz="4600" b="1" i="0" kern="1200" cap="all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-ЭКСКУРСОВОД</a:t>
            </a:r>
            <a:r>
              <a:rPr lang="en-US" sz="46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13" name="!!plus graphic">
            <a:extLst>
              <a:ext uri="{FF2B5EF4-FFF2-40B4-BE49-F238E27FC236}">
                <a16:creationId xmlns:a16="http://schemas.microsoft.com/office/drawing/2014/main" xmlns="" id="{C5CB530E-515E-412C-9DF1-5F8FFBD6F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!!dot graphic">
            <a:extLst>
              <a:ext uri="{FF2B5EF4-FFF2-40B4-BE49-F238E27FC236}">
                <a16:creationId xmlns:a16="http://schemas.microsoft.com/office/drawing/2014/main" xmlns="" id="{712D4376-A578-4FF1-94FC-245E7A6A48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!!circle graphic">
            <a:extLst>
              <a:ext uri="{FF2B5EF4-FFF2-40B4-BE49-F238E27FC236}">
                <a16:creationId xmlns:a16="http://schemas.microsoft.com/office/drawing/2014/main" xmlns="" id="{AEA7509D-F04F-40CB-A0B3-EEF16499C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9" name="!!Straight Connector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>
            <a:extLst>
              <a:ext uri="{FF2B5EF4-FFF2-40B4-BE49-F238E27FC236}">
                <a16:creationId xmlns:a16="http://schemas.microsoft.com/office/drawing/2014/main" xmlns="" id="{508BEF50-7B1E-49A4-BC19-5F4F1D755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xmlns="" id="{3FBAD350-5664-4811-A208-657FB882D3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xmlns="" id="{C39ADB8F-D187-49D7-BDCF-C1B6DC7270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4" name="Рисунок 4" descr="Изображение выглядит как человек, внешний, группа, люди&#10;&#10;Автоматически созданное описание">
            <a:extLst>
              <a:ext uri="{FF2B5EF4-FFF2-40B4-BE49-F238E27FC236}">
                <a16:creationId xmlns:a16="http://schemas.microsoft.com/office/drawing/2014/main" xmlns="" id="{B722130B-E771-7B5A-F51F-5408067CCB8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3041" r="10002"/>
          <a:stretch/>
        </p:blipFill>
        <p:spPr>
          <a:xfrm>
            <a:off x="7587024" y="2416792"/>
            <a:ext cx="4604976" cy="4429114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72AA2B-7FC9-1C73-8F14-40D58154A994}"/>
              </a:ext>
            </a:extLst>
          </p:cNvPr>
          <p:cNvSpPr txBox="1"/>
          <p:nvPr/>
        </p:nvSpPr>
        <p:spPr>
          <a:xfrm>
            <a:off x="1301447" y="2051353"/>
            <a:ext cx="567024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В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этой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профессии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людям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без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харизмы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хорошей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памяти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любознательности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делать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нечего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Ещё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представитель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этой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профессии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должен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быть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артистом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разговорного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жанра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чтобы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его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слушатели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не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заскучали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кружа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час-полтора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улицам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города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7F6A2F9-7984-CA21-A50D-EFE5C14735A1}"/>
              </a:ext>
            </a:extLst>
          </p:cNvPr>
          <p:cNvSpPr txBox="1"/>
          <p:nvPr/>
        </p:nvSpPr>
        <p:spPr>
          <a:xfrm>
            <a:off x="1301448" y="3611639"/>
            <a:ext cx="5609770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Увидеть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экскурсоводов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на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улицах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Рыбинска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сейчас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можно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часто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Прошли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времена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когда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наш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город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сиротливо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посматривал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сторону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Ярославля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был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неухоженным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младшим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братом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областного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центра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Теперь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он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выглядит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презентабельно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обращает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на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себя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внимание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AE84182-BDE0-746C-1684-64F1DCFF7823}"/>
              </a:ext>
            </a:extLst>
          </p:cNvPr>
          <p:cNvSpPr txBox="1"/>
          <p:nvPr/>
        </p:nvSpPr>
        <p:spPr>
          <a:xfrm>
            <a:off x="1301448" y="5595257"/>
            <a:ext cx="663786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Для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профессии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экскурсовода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очень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характерна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сезонность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Традиционно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туристы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посещают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наш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город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новогодние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и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майские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праздники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, а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также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в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течение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всего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лета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с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пятницы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по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ea typeface="verdana"/>
              </a:rPr>
              <a:t>воскресенье</a:t>
            </a:r>
            <a:r>
              <a:rPr lang="en-US" dirty="0">
                <a:solidFill>
                  <a:schemeClr val="bg1"/>
                </a:solidFill>
                <a:latin typeface="verdana"/>
                <a:ea typeface="verdana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09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" name="Rectangle 10">
            <a:extLst>
              <a:ext uri="{FF2B5EF4-FFF2-40B4-BE49-F238E27FC236}">
                <a16:creationId xmlns:a16="http://schemas.microsoft.com/office/drawing/2014/main" xmlns="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небо, внешний, облачный, обла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384F6816-C135-4171-2962-97EA402E62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333" b="266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xmlns="" id="{A44CD100-6267-4E62-AA64-2182A3A6A1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6750F4-F321-174C-9AEA-7134AE1A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36" y="-851911"/>
            <a:ext cx="4450541" cy="28022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b="1" i="1" kern="1200" cap="all" baseline="0" dirty="0">
                <a:latin typeface="Times New Roman"/>
                <a:cs typeface="Times New Roman"/>
              </a:rPr>
              <a:t>СПАСИБО ЗА ВНИМАНИЕ! </a:t>
            </a:r>
          </a:p>
        </p:txBody>
      </p:sp>
    </p:spTree>
    <p:extLst>
      <p:ext uri="{BB962C8B-B14F-4D97-AF65-F5344CB8AC3E}">
        <p14:creationId xmlns:p14="http://schemas.microsoft.com/office/powerpoint/2010/main" val="660976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radientVTI">
  <a:themeElements>
    <a:clrScheme name="Стандартная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688</Words>
  <Application>Microsoft Office PowerPoint</Application>
  <PresentationFormat>Произвольный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GradientVTI</vt:lpstr>
      <vt:lpstr>Нужные профессии города рыбинска</vt:lpstr>
      <vt:lpstr>ПРОФЕССИЯ №1- ВРАЧ</vt:lpstr>
      <vt:lpstr>ПРОФЕССИЯ №2- ОПЕРАТОР ЧПУ</vt:lpstr>
      <vt:lpstr>ПРОФЕССИЯ №3- ПЕДАГОГ</vt:lpstr>
      <vt:lpstr>ПРОФЕССИЯ №4- СУДОВОДИТЕЛЬ</vt:lpstr>
      <vt:lpstr>Профессия №5-ЭКСКУРСОВОД </vt:lpstr>
      <vt:lpstr>СПАСИБО ЗА ВНИМАНИЕ!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Химия</cp:lastModifiedBy>
  <cp:revision>241</cp:revision>
  <dcterms:created xsi:type="dcterms:W3CDTF">2023-01-15T17:10:56Z</dcterms:created>
  <dcterms:modified xsi:type="dcterms:W3CDTF">2023-01-17T05:00:37Z</dcterms:modified>
</cp:coreProperties>
</file>